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79"/>
  </p:normalViewPr>
  <p:slideViewPr>
    <p:cSldViewPr snapToGrid="0" snapToObjects="1">
      <p:cViewPr varScale="1">
        <p:scale>
          <a:sx n="105" d="100"/>
          <a:sy n="105"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9C6C3C-5357-924C-9927-027FF91493B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BE3977D-31B6-9743-B0EF-2341C42C8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1268E85-0F5B-164C-88AE-9BEA4D5D2803}"/>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7DAA78BC-2428-FD45-BFDE-855643D5382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1368F37-59E3-564E-A60F-1CEA2498DB33}"/>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74820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539F3A-B5D5-A341-B1E8-2BF6B4AAB2B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A3EB838-C511-394F-9159-11DCB79EF3B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D644A8C-5E89-AD47-8374-72C33C6ACFAB}"/>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3E9EEF09-116A-1442-958C-C6A7C6FBA89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E26B9F-44CF-3B4C-B42E-A51AB5BD93E9}"/>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271830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22F786F-E35A-B94F-8A3B-8CE0BB66604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94A48DA-9FAB-6541-A21D-5F8B88E2EBB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6F466A0-1703-E542-8DC6-7A9665E9892D}"/>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A52FE4E7-4BCA-C74E-AB0A-5F6A3856E86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C8F8BC6-FE2A-A944-91CE-9814C2116306}"/>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318681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A54933-D82C-944C-A7B4-449D77447E5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9FFC465-F201-AD44-BD5B-DA8E2B1429D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58C534B-EDE4-6D44-A75F-882792A31BC5}"/>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931BE5E5-3B0B-E843-A1C3-96A2335759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A7ABF20-B4AF-E34B-9766-EFC47DCEDF21}"/>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131443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67E64E-E9CC-4D4A-9DF4-D6117893E53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D2C8D01-6D6D-6148-99EE-53E231FF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9C5FC04-FDA4-BA49-B98E-8405A903C421}"/>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8E072B10-3FDA-4B43-988C-F7290F75B5B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28F95E6-CBD2-EA49-AEB6-078DADD8B291}"/>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17576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22550D-71C9-4D49-BD45-BC3E44CE14F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E00B336-4548-6441-AE63-B4F7097411B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B057294-438F-F246-B51E-26ADAD11E0D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7B590A1-A160-0D4B-901B-E3A172C61C38}"/>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6" name="Symbol zastępczy stopki 5">
            <a:extLst>
              <a:ext uri="{FF2B5EF4-FFF2-40B4-BE49-F238E27FC236}">
                <a16:creationId xmlns:a16="http://schemas.microsoft.com/office/drawing/2014/main" id="{C65F8034-E002-5D4A-87EF-F6323291EBD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CC324A-578B-6C48-AA65-3BD5CCD580AD}"/>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136514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5204-CF91-EC4F-A411-46E0F0BC858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086C380-7A03-794D-B6D0-9DA5DDC68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A899FB7-4AF3-D945-8BBA-A39223FDBDF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94F12B9-3BEB-CF46-AB26-DE14A2D69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0290791-3D2B-464C-AB64-86CB051B98E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1770367-EA14-5B43-A2BE-921084815403}"/>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8" name="Symbol zastępczy stopki 7">
            <a:extLst>
              <a:ext uri="{FF2B5EF4-FFF2-40B4-BE49-F238E27FC236}">
                <a16:creationId xmlns:a16="http://schemas.microsoft.com/office/drawing/2014/main" id="{FCC6F9F4-3075-AF4D-BE56-11BF99EA0E6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090AAD2-DCDE-104F-AA37-E8E38F4C28BF}"/>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308384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6DB35D-8F44-F348-B851-9B8DD2AC6EF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34A24F22-C3AE-184B-98FF-08E507E3A788}"/>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4" name="Symbol zastępczy stopki 3">
            <a:extLst>
              <a:ext uri="{FF2B5EF4-FFF2-40B4-BE49-F238E27FC236}">
                <a16:creationId xmlns:a16="http://schemas.microsoft.com/office/drawing/2014/main" id="{F7525D41-2025-5C45-AA9A-E251C82F690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5428529-0FBA-B043-98C2-DE2FBB15E572}"/>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41920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5CE43FF-8CEB-314E-9EEC-1D6165C516CF}"/>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3" name="Symbol zastępczy stopki 2">
            <a:extLst>
              <a:ext uri="{FF2B5EF4-FFF2-40B4-BE49-F238E27FC236}">
                <a16:creationId xmlns:a16="http://schemas.microsoft.com/office/drawing/2014/main" id="{B4717F03-3FC3-8445-AEC3-631869E6E720}"/>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F231E0E-F1B8-A643-AEA7-46604568B869}"/>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404867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21865-48A3-EE45-A247-5666BE07463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CE62263-4E25-BB44-BE5C-1E8599746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60A1991-E0F6-8D43-8443-29DE8282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1BFEEB4-B999-1D42-A531-B1C0B6187559}"/>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6" name="Symbol zastępczy stopki 5">
            <a:extLst>
              <a:ext uri="{FF2B5EF4-FFF2-40B4-BE49-F238E27FC236}">
                <a16:creationId xmlns:a16="http://schemas.microsoft.com/office/drawing/2014/main" id="{580F4A7E-D500-DD40-85B7-9395F3F4073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14F7954-5AC0-A144-8A38-D5F107715AEC}"/>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408583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09B816-5BAB-C142-9381-5F6F8AE2241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4B830173-7509-FE4A-A55F-E9C468CAD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0A0ACD7-4E10-8C4E-AF7E-014C6ABB8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1DA5014-61E4-264E-94AC-DAD0FE2DDE00}"/>
              </a:ext>
            </a:extLst>
          </p:cNvPr>
          <p:cNvSpPr>
            <a:spLocks noGrp="1"/>
          </p:cNvSpPr>
          <p:nvPr>
            <p:ph type="dt" sz="half" idx="10"/>
          </p:nvPr>
        </p:nvSpPr>
        <p:spPr/>
        <p:txBody>
          <a:bodyPr/>
          <a:lstStyle/>
          <a:p>
            <a:fld id="{560038E5-675A-2A43-A968-F2825DFE9A3E}" type="datetimeFigureOut">
              <a:rPr lang="pl-PL" smtClean="0"/>
              <a:t>23.03.2021</a:t>
            </a:fld>
            <a:endParaRPr lang="pl-PL"/>
          </a:p>
        </p:txBody>
      </p:sp>
      <p:sp>
        <p:nvSpPr>
          <p:cNvPr id="6" name="Symbol zastępczy stopki 5">
            <a:extLst>
              <a:ext uri="{FF2B5EF4-FFF2-40B4-BE49-F238E27FC236}">
                <a16:creationId xmlns:a16="http://schemas.microsoft.com/office/drawing/2014/main" id="{3C20FD19-0853-364F-A26D-6B31ECBACB1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A7DD68E-8D6E-CE40-98E2-D5E5CD170650}"/>
              </a:ext>
            </a:extLst>
          </p:cNvPr>
          <p:cNvSpPr>
            <a:spLocks noGrp="1"/>
          </p:cNvSpPr>
          <p:nvPr>
            <p:ph type="sldNum" sz="quarter" idx="12"/>
          </p:nvPr>
        </p:nvSpPr>
        <p:spPr/>
        <p:txBody>
          <a:bodyPr/>
          <a:lstStyle/>
          <a:p>
            <a:fld id="{D545719E-067B-B547-9B4D-80DA4FC9D773}" type="slidenum">
              <a:rPr lang="pl-PL" smtClean="0"/>
              <a:t>‹#›</a:t>
            </a:fld>
            <a:endParaRPr lang="pl-PL"/>
          </a:p>
        </p:txBody>
      </p:sp>
    </p:spTree>
    <p:extLst>
      <p:ext uri="{BB962C8B-B14F-4D97-AF65-F5344CB8AC3E}">
        <p14:creationId xmlns:p14="http://schemas.microsoft.com/office/powerpoint/2010/main" val="226694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553AD52-37E6-C843-942D-556B001BD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198AD564-B5E3-4A4E-9506-A0C883556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A502A0E-B77E-BD44-9793-CEAB62AD0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038E5-675A-2A43-A968-F2825DFE9A3E}" type="datetimeFigureOut">
              <a:rPr lang="pl-PL" smtClean="0"/>
              <a:t>23.03.2021</a:t>
            </a:fld>
            <a:endParaRPr lang="pl-PL"/>
          </a:p>
        </p:txBody>
      </p:sp>
      <p:sp>
        <p:nvSpPr>
          <p:cNvPr id="5" name="Symbol zastępczy stopki 4">
            <a:extLst>
              <a:ext uri="{FF2B5EF4-FFF2-40B4-BE49-F238E27FC236}">
                <a16:creationId xmlns:a16="http://schemas.microsoft.com/office/drawing/2014/main" id="{00216CC9-0B6A-7D48-BBC2-8CCBC75D8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5C920CA-EC4B-D146-91EA-85F351CA9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5719E-067B-B547-9B4D-80DA4FC9D773}" type="slidenum">
              <a:rPr lang="pl-PL" smtClean="0"/>
              <a:t>‹#›</a:t>
            </a:fld>
            <a:endParaRPr lang="pl-PL"/>
          </a:p>
        </p:txBody>
      </p:sp>
    </p:spTree>
    <p:extLst>
      <p:ext uri="{BB962C8B-B14F-4D97-AF65-F5344CB8AC3E}">
        <p14:creationId xmlns:p14="http://schemas.microsoft.com/office/powerpoint/2010/main" val="231456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google.com/url?sa=i&amp;url=https://youngface.tv/wykorzystywanie-nowych-technologii-w-edukacji/&amp;psig=AOvVaw36SIwck4IW0EP4aczCso4I&amp;ust=1616593613543000&amp;source=images&amp;cd=vfe&amp;ved=0CAMQjB1qFwoTCPiDutjGxu8CFQAAAAAdAAAAABAJ"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google.com/url?sa=i&amp;url=https://pl.dreamstime.com/ikona-internetu-technologii-komputerowych-i%C5%9B%C4%87-sie%C4%87-zabezpiecza%C4%87-wektorowa-ilustracja-image108971608&amp;psig=AOvVaw1bg5nxinW7r5EnaooJIkYy&amp;ust=1616594292316000&amp;source=images&amp;cd=vfe&amp;ved=0CAMQjB1qFwoTCKCX6pvJxu8CFQAAAAAdAAAAABAD" TargetMode="External"/><Relationship Id="rId4" Type="http://schemas.openxmlformats.org/officeDocument/2006/relationships/hyperlink" Target="https://www.google.com/url?sa=i&amp;url=https://pl.freepik.com/premium-wektory/izometryczny-komputer-ikona-pulpitu-ilustracja-wektorowa-w-stylu-plaski_9396946.htm&amp;psig=AOvVaw3mXYz3qbrP2Ynz0IookTjL&amp;ust=1616594148786000&amp;source=images&amp;cd=vfe&amp;ved=0CAMQjB1qFwoTCNiiz9LIxu8CFQAAAAAdAAAAAB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google.com/url?sa=i&amp;url=https://www.tanietablice.pl/wycofane-z-oferty/730-tablica-interaktywna-interactive-eboard-87-ir.html&amp;psig=AOvVaw1rmsmh7tD6b6Nt21v-iyWK&amp;ust=1616594615711000&amp;source=images&amp;cd=vfe&amp;ved=0CAMQjB1qFwoTCPjnurPKxu8CFQAAAAAdAAAAABA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url=https://www.vulcan.edu.pl/strona/e-dziennik-dla-rodzicow-i-uczniow-288&amp;psig=AOvVaw1o08TYmdR_k8FU151qA8q4&amp;ust=1616597121089000&amp;source=images&amp;cd=vfe&amp;ved=0CAMQjB1qFwoTCKi5kOHTxu8CFQAAAAAdAAAAABA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google.com/url?sa=i&amp;url=https://serwisy.gazetaprawna.pl/edukacja/artykuly/1484182,ects-punkty-e-learning.html&amp;psig=AOvVaw07vxj_YviLznLfrunBBmhN&amp;ust=1616595294523000&amp;source=images&amp;cd=vfe&amp;ved=0CAMQjB1qFwoTCMDiyvnMxu8CFQAAAAAdAAAAABAJ"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url=https://splatapozyczek.pl/blog/media-spolecznosciowe-a-ocena-zdolnosci-kredytowej/&amp;psig=AOvVaw0IKKTcLf3MTwGyxhTzw2AI&amp;ust=1616595462498000&amp;source=images&amp;cd=vfe&amp;ved=0CAMQjB1qFwoTCJDMwMbNxu8CFQAAAAAdAAAAABAD"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www.google.com/url?sa=i&amp;url=https://werbeo.pl/aktualnosci/966,Technologia_wspierajca_nauczanie_osb_niepenosprawnych&amp;psig=AOvVaw2gMvm54_YbCDs-_AVjyiQW&amp;ust=1616595699949000&amp;source=images&amp;cd=vfe&amp;ved=0CAMQjB1qFwoTCJCc6LvOxu8CFQAAAAAdAAAAABAP" TargetMode="External"/><Relationship Id="rId4" Type="http://schemas.openxmlformats.org/officeDocument/2006/relationships/hyperlink" Target="https://www.google.com/url?sa=i&amp;url=https://itechblog.pl/nowoczesne-technologie-w-szkole&amp;psig=AOvVaw2gMvm54_YbCDs-_AVjyiQW&amp;ust=1616595699949000&amp;source=images&amp;cd=vfe&amp;ved=0CAMQjB1qFwoTCJCc6LvOxu8CFQAAAAAdAAAAABA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Zbliżenie płytki drukowanej">
            <a:extLst>
              <a:ext uri="{FF2B5EF4-FFF2-40B4-BE49-F238E27FC236}">
                <a16:creationId xmlns:a16="http://schemas.microsoft.com/office/drawing/2014/main" id="{5DD9511B-F945-43C6-9BF7-EBD8DE2F3C98}"/>
              </a:ext>
            </a:extLst>
          </p:cNvPr>
          <p:cNvPicPr>
            <a:picLocks noChangeAspect="1"/>
          </p:cNvPicPr>
          <p:nvPr/>
        </p:nvPicPr>
        <p:blipFill rotWithShape="1">
          <a:blip r:embed="rId2"/>
          <a:srcRect t="7840" b="7890"/>
          <a:stretch/>
        </p:blipFill>
        <p:spPr>
          <a:xfrm>
            <a:off x="20" y="10"/>
            <a:ext cx="12191980" cy="6857990"/>
          </a:xfrm>
          <a:prstGeom prst="rect">
            <a:avLst/>
          </a:prstGeom>
        </p:spPr>
      </p:pic>
      <p:sp>
        <p:nvSpPr>
          <p:cNvPr id="2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D676AE78-7EC9-B244-8F6E-E0A694E79CEF}"/>
              </a:ext>
            </a:extLst>
          </p:cNvPr>
          <p:cNvSpPr>
            <a:spLocks noGrp="1"/>
          </p:cNvSpPr>
          <p:nvPr>
            <p:ph type="ctrTitle"/>
          </p:nvPr>
        </p:nvSpPr>
        <p:spPr>
          <a:xfrm>
            <a:off x="8022021" y="3231931"/>
            <a:ext cx="3852041" cy="1834056"/>
          </a:xfrm>
        </p:spPr>
        <p:txBody>
          <a:bodyPr>
            <a:normAutofit/>
          </a:bodyPr>
          <a:lstStyle/>
          <a:p>
            <a:r>
              <a:rPr lang="pl-PL" sz="3700" dirty="0"/>
              <a:t>Nowe technologie </a:t>
            </a:r>
            <a:br>
              <a:rPr lang="pl-PL" sz="3700" dirty="0"/>
            </a:br>
            <a:r>
              <a:rPr lang="pl-PL" sz="3700" dirty="0"/>
              <a:t>w edukacji</a:t>
            </a:r>
            <a:br>
              <a:rPr lang="pl-PL" sz="3700" dirty="0"/>
            </a:br>
            <a:endParaRPr lang="pl-PL" sz="3700" dirty="0"/>
          </a:p>
        </p:txBody>
      </p:sp>
      <p:sp>
        <p:nvSpPr>
          <p:cNvPr id="3" name="Podtytuł 2">
            <a:extLst>
              <a:ext uri="{FF2B5EF4-FFF2-40B4-BE49-F238E27FC236}">
                <a16:creationId xmlns:a16="http://schemas.microsoft.com/office/drawing/2014/main" id="{938C5235-6176-5A45-8788-7401DE45DF8C}"/>
              </a:ext>
            </a:extLst>
          </p:cNvPr>
          <p:cNvSpPr>
            <a:spLocks noGrp="1"/>
          </p:cNvSpPr>
          <p:nvPr>
            <p:ph type="subTitle" idx="1"/>
          </p:nvPr>
        </p:nvSpPr>
        <p:spPr>
          <a:xfrm>
            <a:off x="7782910" y="5242675"/>
            <a:ext cx="4330262" cy="683284"/>
          </a:xfrm>
        </p:spPr>
        <p:txBody>
          <a:bodyPr>
            <a:normAutofit/>
          </a:bodyPr>
          <a:lstStyle/>
          <a:p>
            <a:endParaRPr lang="pl-PL" sz="2000"/>
          </a:p>
        </p:txBody>
      </p:sp>
      <p:cxnSp>
        <p:nvCxnSpPr>
          <p:cNvPr id="25"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Obraz 5">
            <a:extLst>
              <a:ext uri="{FF2B5EF4-FFF2-40B4-BE49-F238E27FC236}">
                <a16:creationId xmlns:a16="http://schemas.microsoft.com/office/drawing/2014/main" id="{FC0925A1-ADC8-AD4C-B64C-6FA5A38B5A3B}"/>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69601" y="709331"/>
            <a:ext cx="6588399" cy="444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Prostokąt 7">
            <a:extLst>
              <a:ext uri="{FF2B5EF4-FFF2-40B4-BE49-F238E27FC236}">
                <a16:creationId xmlns:a16="http://schemas.microsoft.com/office/drawing/2014/main" id="{DCF1F4E3-19B1-1C4A-B06B-76D4F59A989F}"/>
              </a:ext>
            </a:extLst>
          </p:cNvPr>
          <p:cNvSpPr/>
          <p:nvPr/>
        </p:nvSpPr>
        <p:spPr>
          <a:xfrm>
            <a:off x="3563800" y="170005"/>
            <a:ext cx="1702389" cy="369332"/>
          </a:xfrm>
          <a:prstGeom prst="rect">
            <a:avLst/>
          </a:prstGeom>
        </p:spPr>
        <p:txBody>
          <a:bodyPr wrap="none">
            <a:spAutoFit/>
          </a:bodyPr>
          <a:lstStyle/>
          <a:p>
            <a:r>
              <a:rPr lang="pl-PL" b="0" i="0" u="sng" dirty="0">
                <a:solidFill>
                  <a:srgbClr val="F1F3F4"/>
                </a:solidFill>
                <a:effectLst/>
                <a:latin typeface="Roboto"/>
                <a:hlinkClick r:id="rId5"/>
              </a:rPr>
              <a:t>YoungFace.TV</a:t>
            </a:r>
          </a:p>
        </p:txBody>
      </p:sp>
    </p:spTree>
    <p:extLst>
      <p:ext uri="{BB962C8B-B14F-4D97-AF65-F5344CB8AC3E}">
        <p14:creationId xmlns:p14="http://schemas.microsoft.com/office/powerpoint/2010/main" val="4236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232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osoba, wewnątrz, sprzęt elektroniczny&#10;&#10;Opis wygenerowany automatycznie">
            <a:extLst>
              <a:ext uri="{FF2B5EF4-FFF2-40B4-BE49-F238E27FC236}">
                <a16:creationId xmlns:a16="http://schemas.microsoft.com/office/drawing/2014/main" id="{31D6BC42-4556-7C44-A94E-84EFA4C1346A}"/>
              </a:ext>
            </a:extLst>
          </p:cNvPr>
          <p:cNvPicPr>
            <a:picLocks noChangeAspect="1"/>
          </p:cNvPicPr>
          <p:nvPr/>
        </p:nvPicPr>
        <p:blipFill rotWithShape="1">
          <a:blip r:embed="rId2"/>
          <a:srcRect l="1475" r="11502" b="-1"/>
          <a:stretch/>
        </p:blipFill>
        <p:spPr>
          <a:xfrm>
            <a:off x="603671" y="-1"/>
            <a:ext cx="11588329" cy="6857999"/>
          </a:xfrm>
          <a:prstGeom prst="rect">
            <a:avLst/>
          </a:prstGeom>
        </p:spPr>
      </p:pic>
      <p:sp>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607FCB6-8A66-9A40-AC02-EA7EA02CDD8D}"/>
              </a:ext>
            </a:extLst>
          </p:cNvPr>
          <p:cNvSpPr>
            <a:spLocks noGrp="1"/>
          </p:cNvSpPr>
          <p:nvPr>
            <p:ph type="title"/>
          </p:nvPr>
        </p:nvSpPr>
        <p:spPr>
          <a:xfrm>
            <a:off x="1243088" y="2355238"/>
            <a:ext cx="3874686" cy="2147520"/>
          </a:xfrm>
        </p:spPr>
        <p:txBody>
          <a:bodyPr>
            <a:normAutofit fontScale="90000"/>
          </a:bodyPr>
          <a:lstStyle/>
          <a:p>
            <a:pPr algn="ctr"/>
            <a:r>
              <a:rPr lang="pl-PL" dirty="0">
                <a:solidFill>
                  <a:schemeClr val="bg1"/>
                </a:solidFill>
                <a:latin typeface="Apple Chancery" panose="03020702040506060504" pitchFamily="66" charset="-79"/>
                <a:cs typeface="Apple Chancery" panose="03020702040506060504" pitchFamily="66" charset="-79"/>
              </a:rPr>
              <a:t>Prezentację przygotował Krzysztof </a:t>
            </a:r>
            <a:r>
              <a:rPr lang="pl-PL" dirty="0" err="1">
                <a:solidFill>
                  <a:schemeClr val="bg1"/>
                </a:solidFill>
                <a:latin typeface="Apple Chancery" panose="03020702040506060504" pitchFamily="66" charset="-79"/>
                <a:cs typeface="Apple Chancery" panose="03020702040506060504" pitchFamily="66" charset="-79"/>
              </a:rPr>
              <a:t>Kuźmitowicz</a:t>
            </a:r>
            <a:r>
              <a:rPr lang="pl-PL" dirty="0">
                <a:solidFill>
                  <a:schemeClr val="bg1"/>
                </a:solidFill>
                <a:latin typeface="Apple Chancery" panose="03020702040506060504" pitchFamily="66" charset="-79"/>
                <a:cs typeface="Apple Chancery" panose="03020702040506060504" pitchFamily="66" charset="-79"/>
              </a:rPr>
              <a:t> VIA</a:t>
            </a: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9"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0BE4578-78A9-4BE9-B9CA-A2F3CAF4F1AF}"/>
              </a:ext>
            </a:extLst>
          </p:cNvPr>
          <p:cNvSpPr>
            <a:spLocks noGrp="1"/>
          </p:cNvSpPr>
          <p:nvPr>
            <p:ph idx="1"/>
          </p:nvPr>
        </p:nvSpPr>
        <p:spPr>
          <a:xfrm>
            <a:off x="1166649" y="3379979"/>
            <a:ext cx="3874685" cy="3186359"/>
          </a:xfrm>
        </p:spPr>
        <p:txBody>
          <a:bodyPr anchor="ctr">
            <a:normAutofit/>
          </a:bodyPr>
          <a:lstStyle/>
          <a:p>
            <a:endParaRPr lang="en-US" sz="1800" dirty="0">
              <a:solidFill>
                <a:schemeClr val="bg1"/>
              </a:solidFill>
            </a:endParaRPr>
          </a:p>
        </p:txBody>
      </p:sp>
    </p:spTree>
    <p:extLst>
      <p:ext uri="{BB962C8B-B14F-4D97-AF65-F5344CB8AC3E}">
        <p14:creationId xmlns:p14="http://schemas.microsoft.com/office/powerpoint/2010/main" val="41312324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46">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48">
            <a:extLst>
              <a:ext uri="{FF2B5EF4-FFF2-40B4-BE49-F238E27FC236}">
                <a16:creationId xmlns:a16="http://schemas.microsoft.com/office/drawing/2014/main"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50">
            <a:extLst>
              <a:ext uri="{FF2B5EF4-FFF2-40B4-BE49-F238E27FC236}">
                <a16:creationId xmlns:a16="http://schemas.microsoft.com/office/drawing/2014/main"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52">
            <a:extLst>
              <a:ext uri="{FF2B5EF4-FFF2-40B4-BE49-F238E27FC236}">
                <a16:creationId xmlns:a16="http://schemas.microsoft.com/office/drawing/2014/main"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AA31DCB-70CF-1541-A1A0-2D2E833BFEEC}"/>
              </a:ext>
            </a:extLst>
          </p:cNvPr>
          <p:cNvSpPr>
            <a:spLocks noGrp="1"/>
          </p:cNvSpPr>
          <p:nvPr>
            <p:ph type="title"/>
          </p:nvPr>
        </p:nvSpPr>
        <p:spPr>
          <a:xfrm>
            <a:off x="1102368" y="1877492"/>
            <a:ext cx="4030132" cy="3215373"/>
          </a:xfrm>
        </p:spPr>
        <p:txBody>
          <a:bodyPr>
            <a:normAutofit/>
          </a:bodyPr>
          <a:lstStyle/>
          <a:p>
            <a:pPr algn="ctr"/>
            <a:r>
              <a:rPr lang="pl-PL" sz="3700" cap="small" dirty="0">
                <a:solidFill>
                  <a:schemeClr val="bg1"/>
                </a:solidFill>
              </a:rPr>
              <a:t>Nowe technologie w szkołach - gdzie i jak są wykorzystywane?</a:t>
            </a:r>
            <a:br>
              <a:rPr lang="pl-PL" sz="3700" cap="small" dirty="0">
                <a:solidFill>
                  <a:schemeClr val="bg1"/>
                </a:solidFill>
              </a:rPr>
            </a:br>
            <a:r>
              <a:rPr lang="pl-PL" sz="3700" dirty="0">
                <a:solidFill>
                  <a:schemeClr val="bg1"/>
                </a:solidFill>
              </a:rPr>
              <a:t/>
            </a:r>
            <a:br>
              <a:rPr lang="pl-PL" sz="3700" dirty="0">
                <a:solidFill>
                  <a:schemeClr val="bg1"/>
                </a:solidFill>
              </a:rPr>
            </a:br>
            <a:endParaRPr lang="pl-PL" sz="3700" dirty="0">
              <a:solidFill>
                <a:schemeClr val="bg1"/>
              </a:solidFill>
            </a:endParaRPr>
          </a:p>
        </p:txBody>
      </p:sp>
      <p:grpSp>
        <p:nvGrpSpPr>
          <p:cNvPr id="76" name="Group 54">
            <a:extLst>
              <a:ext uri="{FF2B5EF4-FFF2-40B4-BE49-F238E27FC236}">
                <a16:creationId xmlns:a16="http://schemas.microsoft.com/office/drawing/2014/main"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56" name="Freeform: Shape 55">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7" name="Freeform: Shape 56">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78"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Oval 62">
            <a:extLst>
              <a:ext uri="{FF2B5EF4-FFF2-40B4-BE49-F238E27FC236}">
                <a16:creationId xmlns:a16="http://schemas.microsoft.com/office/drawing/2014/main"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B93DC051-8133-5141-9A02-CEFC291F24AE}"/>
              </a:ext>
            </a:extLst>
          </p:cNvPr>
          <p:cNvSpPr>
            <a:spLocks noGrp="1"/>
          </p:cNvSpPr>
          <p:nvPr>
            <p:ph idx="1"/>
          </p:nvPr>
        </p:nvSpPr>
        <p:spPr>
          <a:xfrm>
            <a:off x="6234868" y="1130846"/>
            <a:ext cx="5217173" cy="4351338"/>
          </a:xfrm>
        </p:spPr>
        <p:txBody>
          <a:bodyPr>
            <a:normAutofit/>
          </a:bodyPr>
          <a:lstStyle/>
          <a:p>
            <a:pPr marL="0" indent="0">
              <a:buNone/>
            </a:pPr>
            <a:r>
              <a:rPr lang="pl-PL" sz="2200" dirty="0">
                <a:solidFill>
                  <a:schemeClr val="bg1"/>
                </a:solidFill>
                <a:latin typeface="+mj-lt"/>
                <a:cs typeface="Apple Chancery" panose="03020702040506060504" pitchFamily="66" charset="-79"/>
              </a:rPr>
              <a:t>W szkołach nowe technologie wykorzystywane są na coraz szerszą skalę. Podstawę stanowią oczywiście komputery z dostępem do sieci. Następnie coraz chętniej wykorzystuje się inne zdobycze technologii, w tym tablety interaktywne, specjalne tablice, oprogramowania, platformy interaktywne, dzienniki elektroniczne czy książki na nośnikach elektronicznych. Szkoła staje się coraz bardziej nowoczesna, a nauka łatwiejsza i ciekawsza.</a:t>
            </a:r>
          </a:p>
        </p:txBody>
      </p:sp>
      <p:grpSp>
        <p:nvGrpSpPr>
          <p:cNvPr id="67"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68" name="Freeform: Shape 67">
              <a:extLst>
                <a:ext uri="{FF2B5EF4-FFF2-40B4-BE49-F238E27FC236}">
                  <a16:creationId xmlns:a16="http://schemas.microsoft.com/office/drawing/2014/main"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179556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25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25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55C01129-3453-464D-A870-ED71C6E89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5">
            <a:extLst>
              <a:ext uri="{FF2B5EF4-FFF2-40B4-BE49-F238E27FC236}">
                <a16:creationId xmlns:a16="http://schemas.microsoft.com/office/drawing/2014/main" id="{9D2781A6-5C82-4764-B489-F9A599C0A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5BE5D3E-53F9-FE45-AE60-0744A84A501F}"/>
              </a:ext>
            </a:extLst>
          </p:cNvPr>
          <p:cNvSpPr>
            <a:spLocks noGrp="1"/>
          </p:cNvSpPr>
          <p:nvPr>
            <p:ph type="title"/>
          </p:nvPr>
        </p:nvSpPr>
        <p:spPr>
          <a:xfrm>
            <a:off x="4086447" y="1084521"/>
            <a:ext cx="4019107" cy="1361347"/>
          </a:xfrm>
        </p:spPr>
        <p:txBody>
          <a:bodyPr vert="horz" lIns="91440" tIns="45720" rIns="91440" bIns="45720" rtlCol="0" anchor="b">
            <a:normAutofit/>
          </a:bodyPr>
          <a:lstStyle/>
          <a:p>
            <a:pPr algn="ctr"/>
            <a:r>
              <a:rPr lang="en-US" sz="2800" kern="1200" dirty="0" err="1">
                <a:solidFill>
                  <a:schemeClr val="bg1">
                    <a:alpha val="60000"/>
                  </a:schemeClr>
                </a:solidFill>
                <a:latin typeface="+mj-lt"/>
                <a:ea typeface="+mj-ea"/>
                <a:cs typeface="+mj-cs"/>
              </a:rPr>
              <a:t>Komputery</a:t>
            </a:r>
            <a:r>
              <a:rPr lang="en-US" sz="2800" kern="1200" dirty="0">
                <a:solidFill>
                  <a:schemeClr val="bg1">
                    <a:alpha val="60000"/>
                  </a:schemeClr>
                </a:solidFill>
                <a:latin typeface="+mj-lt"/>
                <a:ea typeface="+mj-ea"/>
                <a:cs typeface="+mj-cs"/>
              </a:rPr>
              <a:t> </a:t>
            </a:r>
            <a:r>
              <a:rPr lang="en-US" sz="2800" kern="1200" dirty="0" err="1">
                <a:solidFill>
                  <a:schemeClr val="bg1">
                    <a:alpha val="60000"/>
                  </a:schemeClr>
                </a:solidFill>
                <a:latin typeface="+mj-lt"/>
                <a:ea typeface="+mj-ea"/>
                <a:cs typeface="+mj-cs"/>
              </a:rPr>
              <a:t>i</a:t>
            </a:r>
            <a:r>
              <a:rPr lang="en-US" sz="2800" kern="1200" dirty="0">
                <a:solidFill>
                  <a:schemeClr val="bg1">
                    <a:alpha val="60000"/>
                  </a:schemeClr>
                </a:solidFill>
                <a:latin typeface="+mj-lt"/>
                <a:ea typeface="+mj-ea"/>
                <a:cs typeface="+mj-cs"/>
              </a:rPr>
              <a:t> internet - w </a:t>
            </a:r>
            <a:r>
              <a:rPr lang="en-US" sz="2800" kern="1200" dirty="0" err="1">
                <a:solidFill>
                  <a:schemeClr val="bg1">
                    <a:alpha val="60000"/>
                  </a:schemeClr>
                </a:solidFill>
                <a:latin typeface="+mj-lt"/>
                <a:ea typeface="+mj-ea"/>
                <a:cs typeface="+mj-cs"/>
              </a:rPr>
              <a:t>szkole</a:t>
            </a:r>
            <a:r>
              <a:rPr lang="en-US" sz="2800" kern="1200" dirty="0">
                <a:solidFill>
                  <a:schemeClr val="bg1">
                    <a:alpha val="60000"/>
                  </a:schemeClr>
                </a:solidFill>
                <a:latin typeface="+mj-lt"/>
                <a:ea typeface="+mj-ea"/>
                <a:cs typeface="+mj-cs"/>
              </a:rPr>
              <a:t> to </a:t>
            </a:r>
            <a:r>
              <a:rPr lang="en-US" sz="2800" kern="1200" dirty="0" err="1">
                <a:solidFill>
                  <a:schemeClr val="bg1">
                    <a:alpha val="60000"/>
                  </a:schemeClr>
                </a:solidFill>
                <a:latin typeface="+mj-lt"/>
                <a:ea typeface="+mj-ea"/>
                <a:cs typeface="+mj-cs"/>
              </a:rPr>
              <a:t>już</a:t>
            </a:r>
            <a:r>
              <a:rPr lang="en-US" sz="2800" kern="1200" dirty="0">
                <a:solidFill>
                  <a:schemeClr val="bg1">
                    <a:alpha val="60000"/>
                  </a:schemeClr>
                </a:solidFill>
                <a:latin typeface="+mj-lt"/>
                <a:ea typeface="+mj-ea"/>
                <a:cs typeface="+mj-cs"/>
              </a:rPr>
              <a:t> standard</a:t>
            </a:r>
            <a:br>
              <a:rPr lang="en-US" sz="2800" kern="1200" dirty="0">
                <a:solidFill>
                  <a:schemeClr val="bg1">
                    <a:alpha val="60000"/>
                  </a:schemeClr>
                </a:solidFill>
                <a:latin typeface="+mj-lt"/>
                <a:ea typeface="+mj-ea"/>
                <a:cs typeface="+mj-cs"/>
              </a:rPr>
            </a:br>
            <a:endParaRPr lang="en-US" sz="2800" kern="1200" dirty="0">
              <a:solidFill>
                <a:schemeClr val="bg1">
                  <a:alpha val="60000"/>
                </a:schemeClr>
              </a:solidFill>
              <a:latin typeface="+mj-lt"/>
              <a:ea typeface="+mj-ea"/>
              <a:cs typeface="+mj-cs"/>
            </a:endParaRPr>
          </a:p>
        </p:txBody>
      </p:sp>
      <p:pic>
        <p:nvPicPr>
          <p:cNvPr id="5" name="Symbol zastępczy zawartości 4" descr="Obraz zawierający tekst&#10;&#10;Opis wygenerowany automatycznie">
            <a:extLst>
              <a:ext uri="{FF2B5EF4-FFF2-40B4-BE49-F238E27FC236}">
                <a16:creationId xmlns:a16="http://schemas.microsoft.com/office/drawing/2014/main" id="{FDA4B7E1-079A-A242-A78B-600F50BA8B9C}"/>
              </a:ext>
            </a:extLst>
          </p:cNvPr>
          <p:cNvPicPr>
            <a:picLocks noChangeAspect="1"/>
          </p:cNvPicPr>
          <p:nvPr/>
        </p:nvPicPr>
        <p:blipFill rotWithShape="1">
          <a:blip r:embed="rId2"/>
          <a:srcRect l="22968" r="23604"/>
          <a:stretch/>
        </p:blipFill>
        <p:spPr>
          <a:xfrm>
            <a:off x="680483" y="685795"/>
            <a:ext cx="2931299" cy="5486400"/>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12" name="Content Placeholder 11">
            <a:extLst>
              <a:ext uri="{FF2B5EF4-FFF2-40B4-BE49-F238E27FC236}">
                <a16:creationId xmlns:a16="http://schemas.microsoft.com/office/drawing/2014/main" id="{97224767-7E18-4D2B-B558-531566E3963F}"/>
              </a:ext>
            </a:extLst>
          </p:cNvPr>
          <p:cNvSpPr>
            <a:spLocks noGrp="1"/>
          </p:cNvSpPr>
          <p:nvPr>
            <p:ph idx="1"/>
          </p:nvPr>
        </p:nvSpPr>
        <p:spPr>
          <a:xfrm>
            <a:off x="4107712" y="2732739"/>
            <a:ext cx="3976577" cy="1679394"/>
          </a:xfrm>
        </p:spPr>
        <p:txBody>
          <a:bodyPr vert="horz" lIns="91440" tIns="45720" rIns="91440" bIns="45720" rtlCol="0" anchor="t">
            <a:noAutofit/>
          </a:bodyPr>
          <a:lstStyle/>
          <a:p>
            <a:pPr marL="0" indent="0" algn="ctr">
              <a:buNone/>
            </a:pPr>
            <a:r>
              <a:rPr lang="pl-PL" sz="1400" dirty="0">
                <a:solidFill>
                  <a:schemeClr val="bg1"/>
                </a:solidFill>
              </a:rPr>
              <a:t>We współczesnych szkołach komputery z dostępem do </a:t>
            </a:r>
            <a:r>
              <a:rPr lang="pl-PL" sz="1400" dirty="0" err="1">
                <a:solidFill>
                  <a:schemeClr val="bg1"/>
                </a:solidFill>
              </a:rPr>
              <a:t>internetu</a:t>
            </a:r>
            <a:r>
              <a:rPr lang="pl-PL" sz="1400" dirty="0">
                <a:solidFill>
                  <a:schemeClr val="bg1"/>
                </a:solidFill>
              </a:rPr>
              <a:t> to już standard. Nowocześnie wyposażone pracownie informatyczne i biblioteki spotykamy w większości polskich szkół, również tych wiejskich. Komputery z dostępem do sieci służą do nauki informatyki, matematyki, języków obcych czy języka polskiego. Można wgrać na nie programy do nauki konkretnych przedmiotów oraz quizy, np. historyczny czy chemiczny. Mogą także być ogólnodostępne dla uczniów przebywających w bibliotece czy świetlicy. Dzięki nim uczniowie szukają informacji, niezbędnych na lekcje, uczą się. Komputery mogą być wykorzystywane przez uczniów z trudnościami w uczeniu się, np. dzieci i młodzież ze stwierdzoną dysgrafią. Ich pismo jest mało czytelne, więc zaleca się, by wypowiedzi pisemne sporządzane były na komputerze.</a:t>
            </a:r>
          </a:p>
          <a:p>
            <a:pPr marL="0" indent="0" algn="ctr">
              <a:buNone/>
            </a:pPr>
            <a:r>
              <a:rPr lang="pl-PL" sz="1400" dirty="0">
                <a:solidFill>
                  <a:schemeClr val="bg1"/>
                </a:solidFill>
              </a:rPr>
              <a:t/>
            </a:r>
            <a:br>
              <a:rPr lang="pl-PL" sz="1400" dirty="0">
                <a:solidFill>
                  <a:schemeClr val="bg1"/>
                </a:solidFill>
              </a:rPr>
            </a:br>
            <a:endParaRPr lang="en-US" sz="1400" dirty="0">
              <a:solidFill>
                <a:schemeClr val="bg1"/>
              </a:solidFill>
            </a:endParaRPr>
          </a:p>
        </p:txBody>
      </p:sp>
      <p:pic>
        <p:nvPicPr>
          <p:cNvPr id="7" name="Obraz 6">
            <a:extLst>
              <a:ext uri="{FF2B5EF4-FFF2-40B4-BE49-F238E27FC236}">
                <a16:creationId xmlns:a16="http://schemas.microsoft.com/office/drawing/2014/main" id="{D2E14B61-A88E-C94B-82E5-B618634D8672}"/>
              </a:ext>
            </a:extLst>
          </p:cNvPr>
          <p:cNvPicPr>
            <a:picLocks noChangeAspect="1"/>
          </p:cNvPicPr>
          <p:nvPr/>
        </p:nvPicPr>
        <p:blipFill rotWithShape="1">
          <a:blip r:embed="rId3"/>
          <a:srcRect l="23874" r="23169"/>
          <a:stretch/>
        </p:blipFill>
        <p:spPr>
          <a:xfrm>
            <a:off x="8606117" y="685805"/>
            <a:ext cx="2905400" cy="5486399"/>
          </a:xfrm>
          <a:prstGeom prst="rect">
            <a:avLst/>
          </a:prstGeom>
          <a:scene3d>
            <a:camera prst="perspectiveContrastingLeftFacing">
              <a:rot lat="300000" lon="19800000" rev="0"/>
            </a:camera>
            <a:lightRig rig="threePt" dir="t">
              <a:rot lat="0" lon="0" rev="2700000"/>
            </a:lightRig>
          </a:scene3d>
          <a:sp3d>
            <a:bevelT w="63500" h="50800"/>
          </a:sp3d>
        </p:spPr>
      </p:pic>
      <p:sp>
        <p:nvSpPr>
          <p:cNvPr id="8" name="pole tekstowe 7">
            <a:extLst>
              <a:ext uri="{FF2B5EF4-FFF2-40B4-BE49-F238E27FC236}">
                <a16:creationId xmlns:a16="http://schemas.microsoft.com/office/drawing/2014/main" id="{957F17A1-1B7C-B648-9F88-E07C044DDD4C}"/>
              </a:ext>
            </a:extLst>
          </p:cNvPr>
          <p:cNvSpPr txBox="1"/>
          <p:nvPr/>
        </p:nvSpPr>
        <p:spPr>
          <a:xfrm>
            <a:off x="9958769" y="1240840"/>
            <a:ext cx="877356" cy="369332"/>
          </a:xfrm>
          <a:prstGeom prst="rect">
            <a:avLst/>
          </a:prstGeom>
          <a:noFill/>
        </p:spPr>
        <p:txBody>
          <a:bodyPr wrap="none" rtlCol="0">
            <a:spAutoFit/>
          </a:bodyPr>
          <a:lstStyle/>
          <a:p>
            <a:pPr>
              <a:spcAft>
                <a:spcPts val="600"/>
              </a:spcAft>
            </a:pPr>
            <a:r>
              <a:rPr lang="pl-PL" u="sng" dirty="0">
                <a:hlinkClick r:id="rId4"/>
              </a:rPr>
              <a:t>Freepik</a:t>
            </a:r>
          </a:p>
        </p:txBody>
      </p:sp>
      <p:sp>
        <p:nvSpPr>
          <p:cNvPr id="10" name="pole tekstowe 9">
            <a:extLst>
              <a:ext uri="{FF2B5EF4-FFF2-40B4-BE49-F238E27FC236}">
                <a16:creationId xmlns:a16="http://schemas.microsoft.com/office/drawing/2014/main" id="{41418546-7F01-234C-8BD4-3815209B38AF}"/>
              </a:ext>
            </a:extLst>
          </p:cNvPr>
          <p:cNvSpPr txBox="1"/>
          <p:nvPr/>
        </p:nvSpPr>
        <p:spPr>
          <a:xfrm>
            <a:off x="1769846" y="1425506"/>
            <a:ext cx="1331647" cy="369332"/>
          </a:xfrm>
          <a:prstGeom prst="rect">
            <a:avLst/>
          </a:prstGeom>
          <a:noFill/>
        </p:spPr>
        <p:txBody>
          <a:bodyPr wrap="none" rtlCol="0">
            <a:spAutoFit/>
          </a:bodyPr>
          <a:lstStyle/>
          <a:p>
            <a:pPr>
              <a:spcAft>
                <a:spcPts val="600"/>
              </a:spcAft>
            </a:pPr>
            <a:r>
              <a:rPr lang="pl-PL" u="sng" dirty="0">
                <a:hlinkClick r:id="rId5"/>
              </a:rPr>
              <a:t>Dreamstime</a:t>
            </a:r>
          </a:p>
        </p:txBody>
      </p:sp>
    </p:spTree>
    <p:extLst>
      <p:ext uri="{BB962C8B-B14F-4D97-AF65-F5344CB8AC3E}">
        <p14:creationId xmlns:p14="http://schemas.microsoft.com/office/powerpoint/2010/main" val="34234478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C71F579-6CF9-8D4C-97FD-F28043DE87A3}"/>
              </a:ext>
            </a:extLst>
          </p:cNvPr>
          <p:cNvSpPr>
            <a:spLocks noGrp="1"/>
          </p:cNvSpPr>
          <p:nvPr>
            <p:ph type="title"/>
          </p:nvPr>
        </p:nvSpPr>
        <p:spPr>
          <a:xfrm>
            <a:off x="838200" y="1641752"/>
            <a:ext cx="4391024" cy="1323439"/>
          </a:xfrm>
        </p:spPr>
        <p:txBody>
          <a:bodyPr anchor="t">
            <a:normAutofit/>
          </a:bodyPr>
          <a:lstStyle/>
          <a:p>
            <a:r>
              <a:rPr lang="pl-PL" sz="2200" dirty="0">
                <a:solidFill>
                  <a:schemeClr val="bg1"/>
                </a:solidFill>
              </a:rPr>
              <a:t>Tablice interaktywne - wykorzystywane coraz chętniej</a:t>
            </a:r>
            <a:br>
              <a:rPr lang="pl-PL" sz="2200" dirty="0">
                <a:solidFill>
                  <a:schemeClr val="bg1"/>
                </a:solidFill>
              </a:rPr>
            </a:br>
            <a:r>
              <a:rPr lang="pl-PL" sz="2200" dirty="0">
                <a:solidFill>
                  <a:schemeClr val="bg1"/>
                </a:solidFill>
              </a:rPr>
              <a:t/>
            </a:r>
            <a:br>
              <a:rPr lang="pl-PL" sz="2200" dirty="0">
                <a:solidFill>
                  <a:schemeClr val="bg1"/>
                </a:solidFill>
              </a:rPr>
            </a:br>
            <a:endParaRPr lang="pl-PL" sz="2200" dirty="0">
              <a:solidFill>
                <a:schemeClr val="bg1"/>
              </a:solidFill>
            </a:endParaRPr>
          </a:p>
        </p:txBody>
      </p:sp>
      <p:sp>
        <p:nvSpPr>
          <p:cNvPr id="3" name="Symbol zastępczy zawartości 2">
            <a:extLst>
              <a:ext uri="{FF2B5EF4-FFF2-40B4-BE49-F238E27FC236}">
                <a16:creationId xmlns:a16="http://schemas.microsoft.com/office/drawing/2014/main" id="{863750A0-0995-FC48-A33F-C9E903DAFEA5}"/>
              </a:ext>
            </a:extLst>
          </p:cNvPr>
          <p:cNvSpPr>
            <a:spLocks noGrp="1"/>
          </p:cNvSpPr>
          <p:nvPr>
            <p:ph idx="1"/>
          </p:nvPr>
        </p:nvSpPr>
        <p:spPr>
          <a:xfrm>
            <a:off x="838200" y="3146400"/>
            <a:ext cx="4391024" cy="2862288"/>
          </a:xfrm>
        </p:spPr>
        <p:txBody>
          <a:bodyPr>
            <a:normAutofit/>
          </a:bodyPr>
          <a:lstStyle/>
          <a:p>
            <a:pPr marL="0" indent="0">
              <a:buNone/>
            </a:pPr>
            <a:r>
              <a:rPr lang="pl-PL" sz="1500" dirty="0">
                <a:solidFill>
                  <a:schemeClr val="bg1">
                    <a:alpha val="80000"/>
                  </a:schemeClr>
                </a:solidFill>
              </a:rPr>
              <a:t>Coraz większą popularnością w edukacji cieszą się nowoczesne tablice i ekrany interaktywne. Wykorzystywane są praktycznie na wszystkich etapach edukacji, od przedszkola do ostatnich klas szkoły średniej. Ułatwiają naukę ale i czynią ją bardziej ciekawą. Tablice można obsługiwać za pomocą specjalnego wskaźnika lub dotykowo. Każdy uczeń może podchodzić do tablicy, dopisywać na niej różne elementy, sporządzać wykresy i notatki. Tablice są sprzężone z komputerem i projektorem, nauczyciel może szybko wygenerować to, co jest napisane na tablicy, na przykład w postaci estetycznej notatki do wydrukowania dla swoich podopiecznych.</a:t>
            </a:r>
          </a:p>
        </p:txBody>
      </p:sp>
      <p:pic>
        <p:nvPicPr>
          <p:cNvPr id="5" name="Obraz 4" descr="Obraz zawierający tekst, wewnątrz, biurko, zrzut ekranu&#10;&#10;Opis wygenerowany automatycznie">
            <a:extLst>
              <a:ext uri="{FF2B5EF4-FFF2-40B4-BE49-F238E27FC236}">
                <a16:creationId xmlns:a16="http://schemas.microsoft.com/office/drawing/2014/main" id="{DB2CAF2F-6FD5-2D4D-BBFE-FDCCEBFBD293}"/>
              </a:ext>
            </a:extLst>
          </p:cNvPr>
          <p:cNvPicPr>
            <a:picLocks noChangeAspect="1"/>
          </p:cNvPicPr>
          <p:nvPr/>
        </p:nvPicPr>
        <p:blipFill rotWithShape="1">
          <a:blip r:embed="rId2"/>
          <a:srcRect t="6725" r="-3" b="4980"/>
          <a:stretch/>
        </p:blipFill>
        <p:spPr>
          <a:xfrm>
            <a:off x="6096000" y="841375"/>
            <a:ext cx="5260975" cy="4645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6"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pole tekstowe 5">
            <a:extLst>
              <a:ext uri="{FF2B5EF4-FFF2-40B4-BE49-F238E27FC236}">
                <a16:creationId xmlns:a16="http://schemas.microsoft.com/office/drawing/2014/main" id="{8135E9C7-8D0B-2349-B992-B17800EF44AA}"/>
              </a:ext>
            </a:extLst>
          </p:cNvPr>
          <p:cNvSpPr txBox="1"/>
          <p:nvPr/>
        </p:nvSpPr>
        <p:spPr>
          <a:xfrm>
            <a:off x="6406037" y="5026254"/>
            <a:ext cx="1536383" cy="369332"/>
          </a:xfrm>
          <a:prstGeom prst="rect">
            <a:avLst/>
          </a:prstGeom>
          <a:noFill/>
        </p:spPr>
        <p:txBody>
          <a:bodyPr wrap="none" rtlCol="0">
            <a:spAutoFit/>
          </a:bodyPr>
          <a:lstStyle/>
          <a:p>
            <a:r>
              <a:rPr lang="pl-PL" u="sng" dirty="0">
                <a:hlinkClick r:id="rId4"/>
              </a:rPr>
              <a:t>Tanietablice.pl</a:t>
            </a:r>
          </a:p>
        </p:txBody>
      </p:sp>
    </p:spTree>
    <p:extLst>
      <p:ext uri="{BB962C8B-B14F-4D97-AF65-F5344CB8AC3E}">
        <p14:creationId xmlns:p14="http://schemas.microsoft.com/office/powerpoint/2010/main" val="1009446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591D1A-7C97-CF4F-9010-2A5131961855}"/>
              </a:ext>
            </a:extLst>
          </p:cNvPr>
          <p:cNvSpPr>
            <a:spLocks noGrp="1"/>
          </p:cNvSpPr>
          <p:nvPr>
            <p:ph type="title"/>
          </p:nvPr>
        </p:nvSpPr>
        <p:spPr>
          <a:xfrm>
            <a:off x="5069940" y="365124"/>
            <a:ext cx="6172200" cy="1828800"/>
          </a:xfrm>
        </p:spPr>
        <p:txBody>
          <a:bodyPr>
            <a:normAutofit/>
          </a:bodyPr>
          <a:lstStyle/>
          <a:p>
            <a:r>
              <a:rPr lang="pl-PL" sz="4100" dirty="0"/>
              <a:t>E-book - nowoczesna książka bez użycia papieru</a:t>
            </a:r>
            <a:br>
              <a:rPr lang="pl-PL" sz="4100" dirty="0"/>
            </a:br>
            <a:endParaRPr lang="pl-PL" sz="4100" dirty="0"/>
          </a:p>
        </p:txBody>
      </p:sp>
      <p:pic>
        <p:nvPicPr>
          <p:cNvPr id="5" name="Obraz 4" descr="Obraz zawierający tekst, sprzęt elektroniczny, zrzut ekranu&#10;&#10;Opis wygenerowany automatycznie">
            <a:extLst>
              <a:ext uri="{FF2B5EF4-FFF2-40B4-BE49-F238E27FC236}">
                <a16:creationId xmlns:a16="http://schemas.microsoft.com/office/drawing/2014/main" id="{FDDA7CF8-E73B-854C-B62D-3F9836B690C3}"/>
              </a:ext>
            </a:extLst>
          </p:cNvPr>
          <p:cNvPicPr>
            <a:picLocks noChangeAspect="1"/>
          </p:cNvPicPr>
          <p:nvPr/>
        </p:nvPicPr>
        <p:blipFill rotWithShape="1">
          <a:blip r:embed="rId2"/>
          <a:srcRect l="16004" r="16342"/>
          <a:stretch/>
        </p:blipFill>
        <p:spPr>
          <a:xfrm>
            <a:off x="20" y="614362"/>
            <a:ext cx="4639713" cy="62436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Symbol zastępczy zawartości 2">
            <a:extLst>
              <a:ext uri="{FF2B5EF4-FFF2-40B4-BE49-F238E27FC236}">
                <a16:creationId xmlns:a16="http://schemas.microsoft.com/office/drawing/2014/main" id="{5BF571CB-236C-444A-8C72-BD3CC7378BCE}"/>
              </a:ext>
            </a:extLst>
          </p:cNvPr>
          <p:cNvSpPr>
            <a:spLocks noGrp="1"/>
          </p:cNvSpPr>
          <p:nvPr>
            <p:ph idx="1"/>
          </p:nvPr>
        </p:nvSpPr>
        <p:spPr>
          <a:xfrm>
            <a:off x="5069940" y="2322576"/>
            <a:ext cx="6172200" cy="3858768"/>
          </a:xfrm>
        </p:spPr>
        <p:txBody>
          <a:bodyPr>
            <a:normAutofit/>
          </a:bodyPr>
          <a:lstStyle/>
          <a:p>
            <a:pPr marL="0" indent="0">
              <a:buNone/>
            </a:pPr>
            <a:r>
              <a:rPr lang="pl-PL" sz="1700" dirty="0"/>
              <a:t>W edukacji dużą rolę odgrywają również tak zwane e-booki oraz audiobooki. Mianem e-booka nazywamy książkę elektroniczną, czyli zapisaną na specjalnym nośniku. Można z niej korzystać za pośrednictwem specjalnego czytnika ale i zwyczajnego smartfonu czy tabletu. Książkę taką czyta się podobnie jak dokument PDF. E-booki w wielu szkołach rozwiązują problem niedostatecznie zaopatrzonych bibliotek oraz umożliwiają uczniom dostęp do szeroko pojętej literatury. Biblioteki inwestują w coraz to nowe e-booki, które są tańsze niż zakupywanie wielu egzemplarzy lektur szkolnych. Audiobooki z kolei to nagrana książka, czyli słowa lektora, których możemy odsłuchiwać tak, jakbyśmy czytali książkę. To doskonałe rozwiązanie dla osób zabieganych: mogą np. sprzątać i jednocześnie czytać książkę oraz dla dzieci, które mają problem z czytaniem, np. mają silną wadę wzroku lub zdiagnozowaną dysleksję.</a:t>
            </a:r>
          </a:p>
        </p:txBody>
      </p:sp>
      <p:sp>
        <p:nvSpPr>
          <p:cNvPr id="6" name="pole tekstowe 5">
            <a:extLst>
              <a:ext uri="{FF2B5EF4-FFF2-40B4-BE49-F238E27FC236}">
                <a16:creationId xmlns:a16="http://schemas.microsoft.com/office/drawing/2014/main" id="{00031E33-0C13-374D-8BD3-F8D7DC79953A}"/>
              </a:ext>
            </a:extLst>
          </p:cNvPr>
          <p:cNvSpPr txBox="1"/>
          <p:nvPr/>
        </p:nvSpPr>
        <p:spPr>
          <a:xfrm>
            <a:off x="2600325" y="180458"/>
            <a:ext cx="1607876" cy="369332"/>
          </a:xfrm>
          <a:prstGeom prst="rect">
            <a:avLst/>
          </a:prstGeom>
          <a:noFill/>
        </p:spPr>
        <p:txBody>
          <a:bodyPr wrap="none" rtlCol="0">
            <a:spAutoFit/>
          </a:bodyPr>
          <a:lstStyle/>
          <a:p>
            <a:r>
              <a:rPr lang="pl-PL" dirty="0" err="1"/>
              <a:t>mediaexpert.pl</a:t>
            </a:r>
            <a:endParaRPr lang="pl-PL" dirty="0"/>
          </a:p>
        </p:txBody>
      </p:sp>
    </p:spTree>
    <p:extLst>
      <p:ext uri="{BB962C8B-B14F-4D97-AF65-F5344CB8AC3E}">
        <p14:creationId xmlns:p14="http://schemas.microsoft.com/office/powerpoint/2010/main" val="1881276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6E000F45-9587-3D4C-8F7E-0E8954404E88}"/>
              </a:ext>
            </a:extLst>
          </p:cNvPr>
          <p:cNvSpPr>
            <a:spLocks noGrp="1"/>
          </p:cNvSpPr>
          <p:nvPr>
            <p:ph type="title"/>
          </p:nvPr>
        </p:nvSpPr>
        <p:spPr>
          <a:xfrm>
            <a:off x="946521" y="396117"/>
            <a:ext cx="5217172" cy="1158857"/>
          </a:xfrm>
        </p:spPr>
        <p:txBody>
          <a:bodyPr anchor="b">
            <a:normAutofit/>
          </a:bodyPr>
          <a:lstStyle/>
          <a:p>
            <a:r>
              <a:rPr lang="pl-PL" sz="2800">
                <a:solidFill>
                  <a:schemeClr val="bg1"/>
                </a:solidFill>
              </a:rPr>
              <a:t>Elektroniczne dzienniki i indeksy</a:t>
            </a:r>
            <a:br>
              <a:rPr lang="pl-PL" sz="2800">
                <a:solidFill>
                  <a:schemeClr val="bg1"/>
                </a:solidFill>
              </a:rPr>
            </a:br>
            <a:endParaRPr lang="pl-PL" sz="2800">
              <a:solidFill>
                <a:schemeClr val="bg1"/>
              </a:solidFill>
            </a:endParaRPr>
          </a:p>
        </p:txBody>
      </p:sp>
      <p:grpSp>
        <p:nvGrpSpPr>
          <p:cNvPr id="15" name="Group 14">
            <a:extLst>
              <a:ext uri="{FF2B5EF4-FFF2-40B4-BE49-F238E27FC236}">
                <a16:creationId xmlns:a16="http://schemas.microsoft.com/office/drawing/2014/main" id="{268C940D-4516-4630-B49F-65C1A82FEA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16"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Symbol zastępczy zawartości 2">
            <a:extLst>
              <a:ext uri="{FF2B5EF4-FFF2-40B4-BE49-F238E27FC236}">
                <a16:creationId xmlns:a16="http://schemas.microsoft.com/office/drawing/2014/main" id="{187D1B2C-A71D-1848-B0BF-7A4430C26783}"/>
              </a:ext>
            </a:extLst>
          </p:cNvPr>
          <p:cNvSpPr>
            <a:spLocks noGrp="1"/>
          </p:cNvSpPr>
          <p:nvPr>
            <p:ph idx="1"/>
          </p:nvPr>
        </p:nvSpPr>
        <p:spPr>
          <a:xfrm>
            <a:off x="946520" y="1747592"/>
            <a:ext cx="5217173" cy="4351338"/>
          </a:xfrm>
        </p:spPr>
        <p:txBody>
          <a:bodyPr>
            <a:normAutofit/>
          </a:bodyPr>
          <a:lstStyle/>
          <a:p>
            <a:pPr marL="0" indent="0">
              <a:buNone/>
            </a:pPr>
            <a:r>
              <a:rPr lang="pl-PL" sz="1300" dirty="0">
                <a:solidFill>
                  <a:schemeClr val="bg1"/>
                </a:solidFill>
              </a:rPr>
              <a:t>Do wielu szkół wprowadzone zostały również elektroniczne dzienniki. To platformy komputerowe, pozwalające na wprowadzanie tam danych uczniów oraz ich ocen. Dzięki temu rodzice mogą w szybki i prosty sposób monitorować osiągnięcia edukacyjne swojego dziecka bez wizyty w szkole, co nierzadko jest trudne z uwagi na obowiązki zawodowe. Dzięki dziennikom elektronicznym rodzic może w domowym zaciszu sprawdzić, jak uczy się jego dziecko, a sprytny uczeń nie ukryje już złej oceny przed mamą czy tatą. Ponadto, w dzienniku elektronicznym nauczyciel może zamieszczać informacje na temat tego, co przygotować na zajęcia, kiedy planuje większe sprawdziany oraz dodawać informacje na temat wycieczki szkolnej czy kolejnego zebrania rodziców. Uczelnie wyższe z kolei wprowadziły elektroniczne indeksy, które powoli wypierają indeksy papierowe. Są podobnie skonstruowane do elektronicznych dzienników: wykładowcy oceny z kolokwiów, zaliczeń oraz egzaminów wprowadzają na specjalną platformę, gdzie student może sprawdzać, jakie otrzymał oceny bez konieczności szukania wykładowców na uczelni.</a:t>
            </a:r>
          </a:p>
          <a:p>
            <a:pPr marL="0" indent="0">
              <a:buNone/>
            </a:pPr>
            <a:r>
              <a:rPr lang="pl-PL" sz="1300" dirty="0">
                <a:solidFill>
                  <a:schemeClr val="bg1"/>
                </a:solidFill>
              </a:rPr>
              <a:t/>
            </a:r>
            <a:br>
              <a:rPr lang="pl-PL" sz="1300" dirty="0">
                <a:solidFill>
                  <a:schemeClr val="bg1"/>
                </a:solidFill>
              </a:rPr>
            </a:br>
            <a:endParaRPr lang="pl-PL" sz="1300" dirty="0">
              <a:solidFill>
                <a:schemeClr val="bg1"/>
              </a:solidFill>
            </a:endParaRPr>
          </a:p>
        </p:txBody>
      </p:sp>
      <p:grpSp>
        <p:nvGrpSpPr>
          <p:cNvPr id="19" name="Group 18">
            <a:extLst>
              <a:ext uri="{FF2B5EF4-FFF2-40B4-BE49-F238E27FC236}">
                <a16:creationId xmlns:a16="http://schemas.microsoft.com/office/drawing/2014/main" id="{C93F2521-5FCA-4EE4-ADB9-C71AB81B88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bg1"/>
          </a:solidFill>
        </p:grpSpPr>
        <p:grpSp>
          <p:nvGrpSpPr>
            <p:cNvPr id="20"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4" name="Freeform: Shape 23">
                <a:extLst>
                  <a:ext uri="{FF2B5EF4-FFF2-40B4-BE49-F238E27FC236}">
                    <a16:creationId xmlns:a16="http://schemas.microsoft.com/office/drawing/2014/main" id="{44C45BFB-2AD2-45F8-9F4B-9151A686E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2FD8094-5F5E-411D-96E3-0D8E76B94F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1"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2" name="Freeform: Shape 21">
                <a:extLst>
                  <a:ext uri="{FF2B5EF4-FFF2-40B4-BE49-F238E27FC236}">
                    <a16:creationId xmlns:a16="http://schemas.microsoft.com/office/drawing/2014/main" id="{965C4036-D195-4D1E-B436-A0379596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4F38E9F-35FC-437D-BE4E-33FDF6056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8" name="Obraz 7" descr="Obraz zawierający tekst, sprzęt elektroniczny, wyświetlanie&#10;&#10;Opis wygenerowany automatycznie">
            <a:extLst>
              <a:ext uri="{FF2B5EF4-FFF2-40B4-BE49-F238E27FC236}">
                <a16:creationId xmlns:a16="http://schemas.microsoft.com/office/drawing/2014/main" id="{18972837-AC4D-D049-9283-E9951687148A}"/>
              </a:ext>
            </a:extLst>
          </p:cNvPr>
          <p:cNvPicPr>
            <a:picLocks noChangeAspect="1"/>
          </p:cNvPicPr>
          <p:nvPr/>
        </p:nvPicPr>
        <p:blipFill rotWithShape="1">
          <a:blip r:embed="rId2"/>
          <a:srcRect l="4401" r="12406" b="-1"/>
          <a:stretch/>
        </p:blipFill>
        <p:spPr>
          <a:xfrm>
            <a:off x="7253021" y="1820334"/>
            <a:ext cx="3555043" cy="32173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7" name="Group 26">
            <a:extLst>
              <a:ext uri="{FF2B5EF4-FFF2-40B4-BE49-F238E27FC236}">
                <a16:creationId xmlns:a16="http://schemas.microsoft.com/office/drawing/2014/main" id="{2B7E220D-70BE-46E1-87EA-9239C10828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bg1"/>
          </a:solidFill>
        </p:grpSpPr>
        <p:grpSp>
          <p:nvGrpSpPr>
            <p:cNvPr id="28"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9" name="Freeform: Shape 198">
                <a:extLst>
                  <a:ext uri="{FF2B5EF4-FFF2-40B4-BE49-F238E27FC236}">
                    <a16:creationId xmlns:a16="http://schemas.microsoft.com/office/drawing/2014/main" id="{4FA2A3FD-1B3F-42AF-BC02-85F36E0565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AD487CA-8FBC-4540-AC49-97AE50C65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0D84CF57-47D1-43F3-A27F-4554C8874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BEE7FBD-98AD-4AD4-8928-24BF44632D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84FD382E-B389-4D8F-A55E-6DFA291F0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98382AB7-ABEA-406A-BC9C-E929CB72C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87410AC-739F-4AF0-B3F3-BA1EE2D84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97F7ECB-7025-4A18-B6C1-9A8F179D8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E8BF277F-8AC7-4B9F-A748-658BC32F4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861EEE4-BFC2-47F9-B33D-2CF7EF91D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6EDB4948-A661-493E-A726-89FD1604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690295D3-F01C-40D4-AC18-38CDB597D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E279E4F-F139-423E-AF42-7C309EE9E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E503EF8-F0B7-4F0E-B82E-742BB8DB8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BF1F2E6-2E0A-4F5C-AF29-167B9214D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465F6F4-1BA9-4F7B-9980-3571C7C5CC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FF3428D-3135-4073-AB27-8292AA421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EE4FAE5-DC40-43E2-BACB-84C2CCDA3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7E1E565-91F8-469C-998D-413D4E3D0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AADD30B-6564-45CD-A760-00AD0ED73C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B9ABBD5-5E76-4812-A4CF-2A8B16ADA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F97912E-EDA5-4A75-A106-B25426BB6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8D15062-DCA7-43EE-AB75-CD9C80F37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80EB5712-3433-46B4-A8DF-04A8D03E3E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6F3BFE28-EB41-4640-802B-FAA4F7378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03F4E0E-E3AE-4B10-B1BC-529CC3CD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B83F41D-7419-46EC-8C00-37127DC3A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991303F-ED54-4483-97A9-3143D1CA7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B99A87F-D826-40DC-B688-B209D5253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3CB798D6-E3C9-41B2-8F20-F0CF870681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9CF03CDA-070F-49AE-B37C-4D08A1BAD2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D4CBFC42-413D-4BC6-9BEA-078040C01E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4A02437-3BDD-4242-9C52-0DB006A3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209D1D0-DC11-43F3-8050-D8C01D3B62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8A37369D-62F1-4A67-B1A1-658CBED41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8CD3744-B811-40BE-B10F-4D5B1AA9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048B8EA-2CD0-40CF-B570-BD99E0F77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8EA840-350B-405A-A1BB-40D93A00E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BFAC7FE-90ED-4400-9E88-D3EB802CF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8A49AFF-4D6A-4290-A811-6ADBC2A2A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A5267CD0-3312-488A-ADC9-2A215FC9B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734AF3AE-4171-471C-AFDE-0A4B563D9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761283D-6867-470C-85BB-833A5997B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232907EC-87D6-4A76-97C7-ED83798B8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9AE06A14-FDDB-4888-9F8A-C027B6FC7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08FBBF8-91F0-43DF-84FE-8585BD4C01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0F8B312-3204-4812-9CED-599503CC06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3163C36-49A9-42CD-84AB-945A54810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737819E-C741-419C-8B07-6CBF226F4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86094C82-164A-490B-A711-CBC5914A7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B97614F7-51E5-4AEF-B768-8C452874D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227872-28BD-445D-96AD-EF00622F8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1DC2CF0-2FA0-43FC-9509-0C6DB072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9795B481-57FF-4E8E-83AA-E5D2E3E2F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148378AF-5FAD-46E5-9709-EA405E674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A673CCD4-0D19-45A5-A1E8-0C6F8E2C41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E686E15-638D-450E-BD41-9EEC16695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9970629-2923-493A-A315-FA7EDF131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8839461-CBD3-4A9A-BBCF-09A883587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06ACA65A-A638-4499-9A58-4BBB2D850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E2A7DEF-7652-4468-8E3F-6FF0C0A9F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20F00C4-6808-4F91-8495-A7C27E49A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254291C-CB21-424F-AF32-0C70F16421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6D37468-BE92-4741-86A9-1417F2AA4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A361414-EF46-4101-B08C-BA761D10D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2B99449-370E-4EEE-9DB6-159197F278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FAA977E9-699A-4D73-B0CF-CE0C4EB2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9EDD115C-F555-4352-B8FB-C7F9829FA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9454379A-04D7-4413-8E59-262DB6BCD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E65F25A-79A5-4F0D-A340-475979F2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38E1E5B-3968-49BD-843C-C8C0F44C6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94CA466D-7602-4464-BAB2-071A59F8A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A1357E7-09DA-4B68-A637-F277764E9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1EFCA436-DAC9-4B9E-82BE-E0DE3F5C8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A482722-F397-4F01-97DD-D018FE637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CF6C289-6A1B-4031-84CC-4DA52D08ED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2F190D1-D9E1-46D5-A212-6560B860B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8ADD086-4DD1-4EBA-BC75-CD93AE4D4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5A280D7-478F-468E-9644-B09B8FDEB7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9BE9354-BB23-458F-9AE3-DD8AC4F1E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61A354D-F521-44EF-9140-7393D26D2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76B3340-3BF4-4FB9-B7FA-751617C73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C802BF6D-7C7F-41BF-B0CA-C5E6AFABB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12FB0EF-009B-4384-BD25-D3C6EBCC97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F2BA9-9373-465D-8F24-F58DB9B1B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FAD72B3-1B8B-4B05-B201-419A776FB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AC81E68B-1417-445D-9B51-60A0F91E5B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7D5A9E27-E07F-4466-9021-D25D85CDC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F5DC41D-2B9C-4659-9F3E-C3A2BDE8B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AA3263F-DADF-4BDD-82AC-F44BC4FE0F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8999662B-626A-4D98-920C-CDA407F83B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6C410A6-2F1A-4222-8D50-2781C5D7E5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221CD39-A736-45F1-92AA-8533C1D27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3025FBC-7A41-410A-AC63-DD483277D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09A5D562-F236-406C-A6FF-163F8FE290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98086E1B-8B11-4A2D-BB70-33C51E476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B908F0B-B32A-46B3-8587-82EC271B8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B2687ECF-D561-41B0-AD3C-7F627A412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F7F6218A-89E1-41D8-8C8C-6CF0F70F5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AFE4E14-C851-4334-9F44-DFD70DD46D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7011BCD2-D4B9-4726-8FF7-FF4B12983A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21E20DA-52FD-41FC-AB37-5468D9F20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69EB0F03-97F9-4207-9552-FD5F92185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1675131-367D-4E22-8170-BE1BCA565B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8CA3664D-20A4-4FCC-9CD3-E7A452C5B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A9515CFE-D1C5-4594-A572-DB2235C69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DCFB6755-EA85-4DA9-A570-59F500E95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24F6828-D6CE-44D4-BF48-6FA7F58862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97E302B6-BC6F-4DF5-B1FA-3BEE99267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42327E29-F07F-4C06-A1E3-19EBCABEE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FF70127-1DB3-4507-ABD4-BE6242907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9655D743-D6D1-4AAF-8644-B7B6053308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EB3D1EA-07D1-4406-BF5A-AEA41D7D2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0DFB99DC-1A5F-455D-9AD5-B84298D1CB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0CD14F4-787A-4CB1-87CB-FD4A28816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23CE74A-BDFD-4B56-84CA-734581FCF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9E4FE61F-77E6-40E1-97B9-2B88B7CE9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C5471DE-7760-4942-9752-D8676B2BE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FC6266D-DA02-4614-88F2-7077DCC291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E1A43A2-78D9-4279-B715-FED7BD94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A2B18DEA-1741-42E2-9097-7B5DE00183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A78E9B74-5DCA-4B60-89A6-2B3A85E24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057B4547-96DD-4BA0-994D-C76DE93AD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0454D66-4E7A-44FE-9822-3D34133AB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9051627-5724-440D-8B81-D4F83BE98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38507626-34D1-4BBF-B9EF-BDE8BBBF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209CB8E9-BC41-4D95-B65F-8285256AD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B597DBE-D5A0-45B1-A659-8452BF04A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053D2250-26AE-4ED4-8644-0A23D1CBC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32173CC-8796-4913-BFB5-DEABBA855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79FC0C90-AECD-45F4-8BAD-CA3DAC393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475113E-1AC5-4621-A394-9D0657FC01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F8491AB-6DD8-4293-B4D7-550388F1B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851A60B-8BBD-4C38-9143-0AF1DC783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9810BA7-727E-4871-A866-A0CD5EE6C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E2252C24-7565-4F9E-81B7-F0385F30CB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91095F58-4C7C-4261-AF74-4C8BEA99F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79FED60-FFC3-4420-BB54-25D7E3D20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B619CEC-F915-4E63-AF98-E4212F9F6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03FBB620-A91A-4FF4-B380-DC4FEC600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912F7E0D-8362-4060-BB77-EC596B279A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F11F9EE-F36A-4206-AE5B-60825B153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342A80B-ACB4-4C6F-8250-212611A28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4EC40C9-93C0-498E-A05D-17EF46BB9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E42CF2F2-4895-495A-B10B-EE6C93BDB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2AFEDFDC-CB51-46B4-8294-26B55F973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D19ED5F-B560-4366-AD14-9EC71C7ED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2E95D3F-2E55-4021-9D6F-B6E7224C9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45660DB-2DA2-4937-B362-69FA55D2B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488514-5D26-42FF-BD81-E9F2E1DE3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421E4366-604D-4893-BE4C-08D448A06C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128E702-7B78-4B59-BAB4-530DF53A8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7456D98-32F2-4486-81EE-5CBDC5137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3173B06-C53D-4E52-B3D3-7D10BB963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5E08649-A0F1-4F92-9B1A-23DD0768E2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0386755E-BD00-42F5-8AFD-3FE177FD6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8479D89-3237-4F5A-9785-2F84E973F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F86502C8-2734-48E5-9834-A8435644CD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CEA77AA6-BB37-4CE8-9E75-DB4F595BA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F79F8C8-5618-4880-A26B-8310380F0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880EE80C-A78F-4B21-985E-50CACEF2E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0EDC8879-9797-42E5-AB8E-E36229BF3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1B37764D-AF04-4F2C-81D9-5EFA3E5C0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31C6105B-1E1B-4444-A6E5-5B157F3C16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559B4EC8-EFFF-4DCA-AAB8-26AF6679D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ED93E274-9D58-4EC9-80D4-33D9D3A09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6E5616A1-0B5F-4D6D-910E-792B393B3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BDD0D9C8-A2E7-4C95-BBC5-5E2D62D67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509401FA-7222-4A17-828C-1729888E93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9"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0" name="Freeform: Shape 29">
                <a:extLst>
                  <a:ext uri="{FF2B5EF4-FFF2-40B4-BE49-F238E27FC236}">
                    <a16:creationId xmlns:a16="http://schemas.microsoft.com/office/drawing/2014/main" id="{454AFC84-3FCF-4783-9CE6-BE7BCF5CB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EC3B2D5-1605-4334-8CC6-33D5D53E7F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93286B7-109A-47DD-BD18-3A8E2FCDF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6E4611D-D180-45CC-95F3-4D780BF21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75D9DF6-64E6-48A9-89BE-1AEDF3DBA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7E91B6-62FE-4219-8648-2FA062EE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05794AA-8ED8-4FEB-B9E2-3D6829552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CEF7D50-E12D-4F46-9B10-16E903FB7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D885088-5CE2-4ABB-AC5F-8E295C63A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7F9B5BB-81CC-442B-B607-5F084799E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CC6AB35-BB47-42CE-9492-77B57C361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13E089E-A0F7-4B85-BFEF-EABBF3824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306C271-11BD-4ACA-99FC-BC847B6AB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51C39C2-B68B-4FB3-AF93-3B6EFC5EB8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9A9E62-BA64-414F-9053-428828BD4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0F1A2A5-D670-4734-B018-570175184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896E20F-D59A-4E5C-AAC2-ED79FCAC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3B49622-0DD4-4378-A974-3EC752B2D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BF83D4D-5E95-4F61-8A1C-624625209F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B270157-AA6D-4EE4-9506-368F8C97C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4DA0BEE-AE9D-4CE8-B249-C229E628E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D089CCA-7A85-405E-9AF7-96F814E3B8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E30352E-9DBA-4777-A093-B6F3D6060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64C5F14-2A45-42AA-948A-6C7D19578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3CF5D72-A8B6-4A2B-8F09-46F06C3B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D32D7ED-2507-43E0-BCA0-69F1D921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029896F-72B5-4FBB-98D7-A4A6B7A8E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735037E-DA25-4564-960C-F744D00E1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75717CD-2FAA-46E2-825A-5A409DC36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ABAD2C5-9937-47FF-9A17-132CEA54C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319C0FD-333B-49B2-B54F-959084B1C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3F88462-C743-4DF3-9A31-09108B3DD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A47CC3C-9310-422C-8AF8-CF56E286B3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4CBAB0F-DFA6-4370-AF0D-EAEA0DA18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B75D567-78A7-4986-B241-E03EB5B6A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6065FE5-5B5D-426F-A331-FFB91E483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8748863-F066-4C39-BA9E-951EA19F1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988B46B-EC58-4704-8960-75C617B2C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F94F3-22A8-4403-BAF4-DA1344D120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144F6B6-FBD2-44C5-93F2-36FB060AB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DFF1114-943E-4377-9482-AC35E9B91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29A169E-8860-41C6-B2BA-656C9E87F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1DA92F1-025A-41CC-892D-006269B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B423574-AD0E-466C-A690-E3BF7ABCC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37E67DD-12D5-49FA-AE92-B1F418632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E085075-A03E-4D1C-A2BE-219D51E77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552ECBE-4DF7-4004-80CB-33A3864DC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B1DFB18-112F-43BE-938F-949ACF4CE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107EA75-B66F-478F-A9A4-8BE4090A18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32A1FF-0163-4F65-9627-3D0E330E7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8F81DD7-3941-40F3-A5C5-1D25AD61E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67D955C-E4A5-47E9-B07D-7C7FD8E395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31DEA5B-7DF4-4F3E-B837-7388E6701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640D8A9-2845-4810-99AA-3464C47FB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1AA428D-A610-40EA-926D-72664C6A3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88B6BF5-3A26-476D-AF79-46892B0AE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0D38E94-BDA0-466A-866C-7D754B54B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E4807B4-64BB-4BB1-A6C7-B9F8B78FE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B74427A-2B27-4328-8ECD-0166E61D8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58C6F50-4093-4240-B613-EA20F73E29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41C2F64-B446-495C-B3ED-DA19115FD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EDDACDA-D780-49ED-88B3-AC1E6CECD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B6F340F-6BFF-4869-B569-850333B1C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4FC277F-1805-46F5-8D99-EE30A5FCD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E3D8861-A4CB-46F2-812C-4857D1E76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C3AD847-D9CA-4EC5-890E-21244786F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A89CE44-4244-411C-A74F-1446D8BC1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0E6026F-2714-4620-8EE9-3C55C2D6C2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0A828ED-45A9-4D69-975D-19CD36650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70CBCD0-B8B7-483D-A17D-9351A1A47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BDEF120-B9AE-44F5-B98D-937D9C9293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8C22314-7ABA-46AF-98F6-EA626787D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E57EC52-CDFD-4DC8-8C7F-DA76CBC94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2E44CDAD-CC81-4519-A934-3E75CB58F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7234B76-B5E7-497F-8C9A-BEADE7D2A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308AC98-72DE-4623-8351-5CDBA5F85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6BCA60F-A345-4A89-8E76-8F628DE249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712711F-FF52-40E0-8B6D-7AB132EFBB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BB99ABA-6734-4713-A9AA-6A0613DB3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8DBC39A-A841-4DAD-A5EE-BAD254A4FA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E88E8002-19BD-4C58-ACEF-D092676D50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37DEA0B-D0C3-4386-B016-901208881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E085198-3B84-4E70-8004-5B739F0D0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F8854E4-646B-4843-9429-2E68B3AE9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75E4420-1C5B-4C29-9622-F3DA7E0BF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9099746-E839-480D-A294-3851848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5C60C66-6A6A-42B6-82CE-9F5BCAD5F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85425DE-B5F8-4166-8F76-168A6E6F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F5E9558-8664-40E2-818A-C90536250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20CC716-8E51-492E-95F3-7DF5778E8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7956267-D439-4A6C-8779-9864DDF69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566625F-0177-4163-AAC6-DD5AA3525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1580694-1781-46F9-B2C4-76F4689BA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635D9A5-51BC-49A2-9AE2-4C8147FC5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6D58AC8-F8B3-4C3D-AE9F-26677AE638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3CA316E-6515-47CF-9F53-7A0EE31AF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8E79866-F842-47A5-8D8C-0185FD69D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1939D2F-E660-4CFF-BF9C-2146DD9CC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F048F16-4CC3-406C-93A3-3CEDF31C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A5658A8-AB7B-409C-A206-50CDD581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A4F8AC2-9FA1-4E5B-ACB2-661CAABFEE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438DDE6-AE18-4B2A-92CE-57D6032A1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9B002FA-1035-4DE8-8097-3675A4FB2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99ADFD1-CBA1-4C59-A545-CA6EEAF2C4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5DDA6CB-B8BF-4E57-BF2E-5C880FAF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A8B2946-9D70-4DD4-B9B2-606E8F83A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319A466-F3AE-4F1F-BD2F-77D9F148B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6CF0A07-A757-404E-9880-5AF3D52DE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D3C2686-5B08-4159-865F-1B0A72E7EB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AAB7354-0524-4F71-83F0-35FAFA9EE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93C7EEE-727B-4A0D-AA01-3B0893F866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F98C909-0D3D-402C-86A1-9647DA57B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9CF4616-0FC7-4D90-97D4-47F26C31BF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5151952-7057-44BC-B171-EC280CDD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0CC14CA9-836E-4131-9614-CC7AF80C7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9227461-A59A-437A-A371-0B3DD0510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564435B-AE59-45CC-A733-1D61AB9A5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4964014-4F54-4767-B2A1-1E68A49A2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B12DA42-BE2F-486C-A207-50F0B2A0D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35083CD-4EE4-48A6-BDE4-DCEB0CD08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2ACA69B4-304D-4E76-91E8-B824CC474C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5FBB8B7-7087-4F0C-8A80-BA19FA3C5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08B546A-B18E-4E08-B52F-1F1FB4515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D083028-5844-4BA9-91D6-6066256F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6BDB7B8-D976-4509-BB67-E960BEB6E3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1F8D90CC-4AD0-49F4-B215-61FD0A2FE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FA255F4C-2D85-48C3-A425-B1B090100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4D88F2F-ACB0-4172-BB9F-71ABC334D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102F024-AF29-4883-BE6C-52EFD020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09DB4B0-EDB8-4635-9A3D-B48E59658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A4BB9B4-19AF-4964-8FDE-1C02C01F37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66ACF5-678D-47AC-A8E1-250FBEA6E5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F4BE354-56F1-4CC0-ABC3-CFA225559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FF6AB4A-7E14-48F4-B58E-D3BCD7F55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826A8026-2DFD-4691-81ED-CF8C6C810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CBE85A3-D478-4EBF-A094-768EDE80E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B03629E-D0C6-47D9-9E55-FB00BFBAD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ECA1C99-3F19-4C93-9683-CDDBE2840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E53F2EA-BC30-4BEC-BBA5-FF485FD8B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FE941FB-7EBE-489D-B1D8-06BC9E2F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FCECFFB-D979-4814-99CC-B8C0CCE047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218BC88-1436-4861-9108-ED5C49172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C43492A-8ADB-4CDA-976F-F9159DE14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48A8C4E-CD2B-4E83-895D-6B1071C5E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315E315-11E8-4514-BE71-EEA42E237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6C36A72-5D83-400B-9DC6-D6A4F7D365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F388598-6DD8-4B12-8DBD-1F893334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2ADD8C0-C6F0-46A9-8D78-B6026B55B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5CC1749-FD2F-40FD-AA5A-CAFE9C6E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8F5A197-D6C9-4BDB-A9DE-7FFE84B35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0B6C64F3-7126-4337-9067-15A64EF535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A902BCF-C9BF-4566-AC1E-1E91502F2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9B1FBFF-C965-462A-9B34-D01689CAF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13CFECF-7502-40A2-92A6-3DBC74DF93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1280C84-683C-4088-8E3C-8A98A6749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747508C-3AE5-4D8D-A086-A46FDBEDE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EEC02501-119D-4C07-AB8C-A131B125B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8F899201-EDD3-4F1A-89A6-345290E70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25488C2-1481-42C0-AE4D-4052F7EFF7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4F224FC-B0FB-4A2E-A9BD-0F7CFB241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04F68AF-F37B-4407-8471-E549ADCFA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6030291B-8F7B-4D02-A35F-561C0DAA8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3E961417-D5BB-4D51-8FD8-340228425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133EAFF3-FE9C-4606-89F9-19982C0FE9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1882DC7-070C-47B0-B378-FA112A6CA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DF1B4B0-0A75-4538-A610-7272090817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6E4AD28E-F206-45E2-9B00-A2E68FFB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35023C8-4EFD-461A-8FFD-C780358566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7FFEB6B5-C11C-4B5F-BCC4-C86C5659E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9" name="pole tekstowe 8">
            <a:extLst>
              <a:ext uri="{FF2B5EF4-FFF2-40B4-BE49-F238E27FC236}">
                <a16:creationId xmlns:a16="http://schemas.microsoft.com/office/drawing/2014/main" id="{385C2941-9800-D442-91F7-A7AC4B577521}"/>
              </a:ext>
            </a:extLst>
          </p:cNvPr>
          <p:cNvSpPr txBox="1"/>
          <p:nvPr/>
        </p:nvSpPr>
        <p:spPr>
          <a:xfrm>
            <a:off x="8771100" y="1451002"/>
            <a:ext cx="813492" cy="369332"/>
          </a:xfrm>
          <a:prstGeom prst="rect">
            <a:avLst/>
          </a:prstGeom>
          <a:noFill/>
        </p:spPr>
        <p:txBody>
          <a:bodyPr wrap="none" rtlCol="0">
            <a:spAutoFit/>
          </a:bodyPr>
          <a:lstStyle/>
          <a:p>
            <a:r>
              <a:rPr lang="pl-PL" u="sng" dirty="0">
                <a:hlinkClick r:id="rId3"/>
              </a:rPr>
              <a:t>Vulcan</a:t>
            </a:r>
          </a:p>
        </p:txBody>
      </p:sp>
    </p:spTree>
    <p:extLst>
      <p:ext uri="{BB962C8B-B14F-4D97-AF65-F5344CB8AC3E}">
        <p14:creationId xmlns:p14="http://schemas.microsoft.com/office/powerpoint/2010/main" val="29205056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26999F-67C6-424A-B43D-D836E6798B45}"/>
              </a:ext>
            </a:extLst>
          </p:cNvPr>
          <p:cNvSpPr>
            <a:spLocks noGrp="1"/>
          </p:cNvSpPr>
          <p:nvPr>
            <p:ph type="title"/>
          </p:nvPr>
        </p:nvSpPr>
        <p:spPr>
          <a:xfrm>
            <a:off x="838200" y="1641752"/>
            <a:ext cx="4391024" cy="1323439"/>
          </a:xfrm>
        </p:spPr>
        <p:txBody>
          <a:bodyPr anchor="t">
            <a:normAutofit/>
          </a:bodyPr>
          <a:lstStyle/>
          <a:p>
            <a:r>
              <a:rPr lang="pl-PL" sz="2800" dirty="0">
                <a:solidFill>
                  <a:schemeClr val="bg1"/>
                </a:solidFill>
              </a:rPr>
              <a:t>E-learning w nowoczesnych szkołach</a:t>
            </a:r>
            <a:br>
              <a:rPr lang="pl-PL" sz="2800" dirty="0">
                <a:solidFill>
                  <a:schemeClr val="bg1"/>
                </a:solidFill>
              </a:rPr>
            </a:br>
            <a:endParaRPr lang="pl-PL" sz="2800" dirty="0">
              <a:solidFill>
                <a:schemeClr val="bg1"/>
              </a:solidFill>
            </a:endParaRPr>
          </a:p>
        </p:txBody>
      </p:sp>
      <p:sp>
        <p:nvSpPr>
          <p:cNvPr id="3" name="Symbol zastępczy zawartości 2">
            <a:extLst>
              <a:ext uri="{FF2B5EF4-FFF2-40B4-BE49-F238E27FC236}">
                <a16:creationId xmlns:a16="http://schemas.microsoft.com/office/drawing/2014/main" id="{C033B133-E33A-464A-94D6-5E8CF0BE7149}"/>
              </a:ext>
            </a:extLst>
          </p:cNvPr>
          <p:cNvSpPr>
            <a:spLocks noGrp="1"/>
          </p:cNvSpPr>
          <p:nvPr>
            <p:ph idx="1"/>
          </p:nvPr>
        </p:nvSpPr>
        <p:spPr>
          <a:xfrm>
            <a:off x="838200" y="3146400"/>
            <a:ext cx="4391024" cy="2862288"/>
          </a:xfrm>
        </p:spPr>
        <p:txBody>
          <a:bodyPr>
            <a:normAutofit/>
          </a:bodyPr>
          <a:lstStyle/>
          <a:p>
            <a:pPr marL="0" indent="0">
              <a:buNone/>
            </a:pPr>
            <a:r>
              <a:rPr lang="pl-PL" sz="1700" dirty="0">
                <a:solidFill>
                  <a:schemeClr val="bg1">
                    <a:alpha val="80000"/>
                  </a:schemeClr>
                </a:solidFill>
              </a:rPr>
              <a:t>Wiele szkół oraz uczelni wyższych proponuje nowoczesne platformy e-learningowe, oferujące naukę na odległość, praktycznie bez wychodzenia z domu. Za granicą, a zwłaszcza za oceanem e-learning to już codzienność. Dzięki wykorzystaniu tego typu narzędzi można proponować wykłady przez </a:t>
            </a:r>
            <a:r>
              <a:rPr lang="pl-PL" sz="1700" dirty="0" err="1">
                <a:solidFill>
                  <a:schemeClr val="bg1">
                    <a:alpha val="80000"/>
                  </a:schemeClr>
                </a:solidFill>
              </a:rPr>
              <a:t>internet</a:t>
            </a:r>
            <a:r>
              <a:rPr lang="pl-PL" sz="1700" dirty="0">
                <a:solidFill>
                  <a:schemeClr val="bg1">
                    <a:alpha val="80000"/>
                  </a:schemeClr>
                </a:solidFill>
              </a:rPr>
              <a:t>, organizowanie kursów i szkoleń online oraz prowadzenie lekcji za pośrednictwem sieci. Uczniowie mogą brać w nich czynny udział.</a:t>
            </a:r>
          </a:p>
        </p:txBody>
      </p:sp>
      <p:pic>
        <p:nvPicPr>
          <p:cNvPr id="5" name="Obraz 4">
            <a:extLst>
              <a:ext uri="{FF2B5EF4-FFF2-40B4-BE49-F238E27FC236}">
                <a16:creationId xmlns:a16="http://schemas.microsoft.com/office/drawing/2014/main" id="{C345D152-5350-254E-A2D4-A81D07E6BFC7}"/>
              </a:ext>
            </a:extLst>
          </p:cNvPr>
          <p:cNvPicPr>
            <a:picLocks noChangeAspect="1"/>
          </p:cNvPicPr>
          <p:nvPr/>
        </p:nvPicPr>
        <p:blipFill rotWithShape="1">
          <a:blip r:embed="rId2"/>
          <a:srcRect l="31408" r="4360" b="-1"/>
          <a:stretch/>
        </p:blipFill>
        <p:spPr>
          <a:xfrm>
            <a:off x="6096000" y="841375"/>
            <a:ext cx="5260975" cy="4645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pole tekstowe 5">
            <a:extLst>
              <a:ext uri="{FF2B5EF4-FFF2-40B4-BE49-F238E27FC236}">
                <a16:creationId xmlns:a16="http://schemas.microsoft.com/office/drawing/2014/main" id="{3571FCFB-8B45-9C43-8654-2685C62E327D}"/>
              </a:ext>
            </a:extLst>
          </p:cNvPr>
          <p:cNvSpPr txBox="1"/>
          <p:nvPr/>
        </p:nvSpPr>
        <p:spPr>
          <a:xfrm>
            <a:off x="9129713" y="300038"/>
            <a:ext cx="1579728" cy="369332"/>
          </a:xfrm>
          <a:prstGeom prst="rect">
            <a:avLst/>
          </a:prstGeom>
          <a:noFill/>
        </p:spPr>
        <p:txBody>
          <a:bodyPr wrap="none" rtlCol="0">
            <a:spAutoFit/>
          </a:bodyPr>
          <a:lstStyle/>
          <a:p>
            <a:r>
              <a:rPr lang="pl-PL" u="sng" dirty="0">
                <a:hlinkClick r:id="rId4"/>
              </a:rPr>
              <a:t>Gazeta Prawna</a:t>
            </a:r>
          </a:p>
        </p:txBody>
      </p:sp>
    </p:spTree>
    <p:extLst>
      <p:ext uri="{BB962C8B-B14F-4D97-AF65-F5344CB8AC3E}">
        <p14:creationId xmlns:p14="http://schemas.microsoft.com/office/powerpoint/2010/main" val="35351658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866C764-4956-E744-9953-C442E980E508}"/>
              </a:ext>
            </a:extLst>
          </p:cNvPr>
          <p:cNvSpPr>
            <a:spLocks noGrp="1"/>
          </p:cNvSpPr>
          <p:nvPr>
            <p:ph type="title"/>
          </p:nvPr>
        </p:nvSpPr>
        <p:spPr>
          <a:xfrm>
            <a:off x="946521" y="396117"/>
            <a:ext cx="5217172" cy="1158857"/>
          </a:xfrm>
        </p:spPr>
        <p:txBody>
          <a:bodyPr anchor="b">
            <a:normAutofit/>
          </a:bodyPr>
          <a:lstStyle/>
          <a:p>
            <a:r>
              <a:rPr lang="pl-PL" sz="2800" dirty="0">
                <a:solidFill>
                  <a:schemeClr val="bg1"/>
                </a:solidFill>
              </a:rPr>
              <a:t>Media społecznościowe w edukacji</a:t>
            </a:r>
            <a:br>
              <a:rPr lang="pl-PL" sz="2800" dirty="0">
                <a:solidFill>
                  <a:schemeClr val="bg1"/>
                </a:solidFill>
              </a:rPr>
            </a:br>
            <a:endParaRPr lang="pl-PL" sz="2800" dirty="0">
              <a:solidFill>
                <a:schemeClr val="bg1"/>
              </a:solidFill>
            </a:endParaRPr>
          </a:p>
        </p:txBody>
      </p:sp>
      <p:grpSp>
        <p:nvGrpSpPr>
          <p:cNvPr id="12" name="Group 11">
            <a:extLst>
              <a:ext uri="{FF2B5EF4-FFF2-40B4-BE49-F238E27FC236}">
                <a16:creationId xmlns:a16="http://schemas.microsoft.com/office/drawing/2014/main" id="{268C940D-4516-4630-B49F-65C1A82FEA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13"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Symbol zastępczy zawartości 2">
            <a:extLst>
              <a:ext uri="{FF2B5EF4-FFF2-40B4-BE49-F238E27FC236}">
                <a16:creationId xmlns:a16="http://schemas.microsoft.com/office/drawing/2014/main" id="{6F82068C-544F-5348-8908-8B4E6EB3243B}"/>
              </a:ext>
            </a:extLst>
          </p:cNvPr>
          <p:cNvSpPr>
            <a:spLocks noGrp="1"/>
          </p:cNvSpPr>
          <p:nvPr>
            <p:ph idx="1"/>
          </p:nvPr>
        </p:nvSpPr>
        <p:spPr>
          <a:xfrm>
            <a:off x="946520" y="1747592"/>
            <a:ext cx="5217173" cy="4351338"/>
          </a:xfrm>
        </p:spPr>
        <p:txBody>
          <a:bodyPr>
            <a:normAutofit/>
          </a:bodyPr>
          <a:lstStyle/>
          <a:p>
            <a:pPr marL="0" indent="0">
              <a:buNone/>
            </a:pPr>
            <a:r>
              <a:rPr lang="pl-PL" sz="2000" dirty="0">
                <a:solidFill>
                  <a:schemeClr val="bg1"/>
                </a:solidFill>
              </a:rPr>
              <a:t>Nie bez znaczenia jest obecnie w edukacji obecność mediów społecznościowych, takich jak portal Facebook. Pozwalają one na zrzeszanie uczniów, np. dzięki tworzeniu grup dyskusyjnych. Można w ten sposób założyć koło naukowe czy kółko zainteresowań i przekazywać wszystkim uczestnikom informacje o kolejnych spotkaniach lub wymieniać się znalezionymi w sieci artykułami tematycznymi. Nauczyciel, który komunikuje się ze swoimi uczniami za pośrednictwem mediów społecznościowych jawi się im jako ktoś nowoczesny i bardziej dostępny: zmniejsza się dystans, a osoba nauczyciela wydaje się bliższa, bardziej przyjazna (ma przecież konto na Facebooku tak, jak my!).</a:t>
            </a:r>
          </a:p>
        </p:txBody>
      </p:sp>
      <p:grpSp>
        <p:nvGrpSpPr>
          <p:cNvPr id="16" name="Group 15">
            <a:extLst>
              <a:ext uri="{FF2B5EF4-FFF2-40B4-BE49-F238E27FC236}">
                <a16:creationId xmlns:a16="http://schemas.microsoft.com/office/drawing/2014/main" id="{C93F2521-5FCA-4EE4-ADB9-C71AB81B88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bg1"/>
          </a:solidFill>
        </p:grpSpPr>
        <p:grpSp>
          <p:nvGrpSpPr>
            <p:cNvPr id="17"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1" name="Freeform: Shape 20">
                <a:extLst>
                  <a:ext uri="{FF2B5EF4-FFF2-40B4-BE49-F238E27FC236}">
                    <a16:creationId xmlns:a16="http://schemas.microsoft.com/office/drawing/2014/main" id="{44C45BFB-2AD2-45F8-9F4B-9151A686E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2FD8094-5F5E-411D-96E3-0D8E76B94F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18"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19" name="Freeform: Shape 18">
                <a:extLst>
                  <a:ext uri="{FF2B5EF4-FFF2-40B4-BE49-F238E27FC236}">
                    <a16:creationId xmlns:a16="http://schemas.microsoft.com/office/drawing/2014/main" id="{965C4036-D195-4D1E-B436-A0379596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4F38E9F-35FC-437D-BE4E-33FDF60565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5" name="Obraz 4" descr="Obraz zawierający mapa&#10;&#10;Opis wygenerowany automatycznie">
            <a:extLst>
              <a:ext uri="{FF2B5EF4-FFF2-40B4-BE49-F238E27FC236}">
                <a16:creationId xmlns:a16="http://schemas.microsoft.com/office/drawing/2014/main" id="{0389769A-6D57-8E4F-B78C-C282901A7B39}"/>
              </a:ext>
            </a:extLst>
          </p:cNvPr>
          <p:cNvPicPr>
            <a:picLocks noChangeAspect="1"/>
          </p:cNvPicPr>
          <p:nvPr/>
        </p:nvPicPr>
        <p:blipFill rotWithShape="1">
          <a:blip r:embed="rId2"/>
          <a:srcRect l="14984" r="12678" b="2"/>
          <a:stretch/>
        </p:blipFill>
        <p:spPr>
          <a:xfrm>
            <a:off x="7253021" y="1820334"/>
            <a:ext cx="3555043" cy="32173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4" name="Group 23">
            <a:extLst>
              <a:ext uri="{FF2B5EF4-FFF2-40B4-BE49-F238E27FC236}">
                <a16:creationId xmlns:a16="http://schemas.microsoft.com/office/drawing/2014/main" id="{2B7E220D-70BE-46E1-87EA-9239C10828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bg1"/>
          </a:solidFill>
        </p:grpSpPr>
        <p:grpSp>
          <p:nvGrpSpPr>
            <p:cNvPr id="25"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196" name="Freeform: Shape 195">
                <a:extLst>
                  <a:ext uri="{FF2B5EF4-FFF2-40B4-BE49-F238E27FC236}">
                    <a16:creationId xmlns:a16="http://schemas.microsoft.com/office/drawing/2014/main" id="{4FA2A3FD-1B3F-42AF-BC02-85F36E0565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AD487CA-8FBC-4540-AC49-97AE50C65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D84CF57-47D1-43F3-A27F-4554C8874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BEE7FBD-98AD-4AD4-8928-24BF44632D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4FD382E-B389-4D8F-A55E-6DFA291F0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8382AB7-ABEA-406A-BC9C-E929CB72C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87410AC-739F-4AF0-B3F3-BA1EE2D84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97F7ECB-7025-4A18-B6C1-9A8F179D8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8BF277F-8AC7-4B9F-A748-658BC32F47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861EEE4-BFC2-47F9-B33D-2CF7EF91D1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6EDB4948-A661-493E-A726-89FD160435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690295D3-F01C-40D4-AC18-38CDB597D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DE279E4F-F139-423E-AF42-7C309EE9E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E503EF8-F0B7-4F0E-B82E-742BB8DB8E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BF1F2E6-2E0A-4F5C-AF29-167B9214D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D465F6F4-1BA9-4F7B-9980-3571C7C5CC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FF3428D-3135-4073-AB27-8292AA4211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EE4FAE5-DC40-43E2-BACB-84C2CCDA3A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97E1E565-91F8-469C-998D-413D4E3D00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AADD30B-6564-45CD-A760-00AD0ED73C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B9ABBD5-5E76-4812-A4CF-2A8B16ADA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F97912E-EDA5-4A75-A106-B25426BB66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A8D15062-DCA7-43EE-AB75-CD9C80F37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0EB5712-3433-46B4-A8DF-04A8D03E3E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6F3BFE28-EB41-4640-802B-FAA4F73787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203F4E0E-E3AE-4B10-B1BC-529CC3CD03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1B83F41D-7419-46EC-8C00-37127DC3A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991303F-ED54-4483-97A9-3143D1CA7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0B99A87F-D826-40DC-B688-B209D5253B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CB798D6-E3C9-41B2-8F20-F0CF870681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CF03CDA-070F-49AE-B37C-4D08A1BAD2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D4CBFC42-413D-4BC6-9BEA-078040C01E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4A02437-3BDD-4242-9C52-0DB006A3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209D1D0-DC11-43F3-8050-D8C01D3B62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8A37369D-62F1-4A67-B1A1-658CBED41D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8CD3744-B811-40BE-B10F-4D5B1AA93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3048B8EA-2CD0-40CF-B570-BD99E0F77C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D8EA840-350B-405A-A1BB-40D93A00E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6BFAC7FE-90ED-4400-9E88-D3EB802CF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8A49AFF-4D6A-4290-A811-6ADBC2A2A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5267CD0-3312-488A-ADC9-2A215FC9B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734AF3AE-4171-471C-AFDE-0A4B563D9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9761283D-6867-470C-85BB-833A5997B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32907EC-87D6-4A76-97C7-ED83798B8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9AE06A14-FDDB-4888-9F8A-C027B6FC7A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08FBBF8-91F0-43DF-84FE-8585BD4C01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0F8B312-3204-4812-9CED-599503CC06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3163C36-49A9-42CD-84AB-945A54810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737819E-C741-419C-8B07-6CBF226F4A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86094C82-164A-490B-A711-CBC5914A79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97614F7-51E5-4AEF-B768-8C452874D2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6227872-28BD-445D-96AD-EF00622F8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C1DC2CF0-2FA0-43FC-9509-0C6DB072B6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795B481-57FF-4E8E-83AA-E5D2E3E2F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48378AF-5FAD-46E5-9709-EA405E674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673CCD4-0D19-45A5-A1E8-0C6F8E2C41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E686E15-638D-450E-BD41-9EEC16695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19970629-2923-493A-A315-FA7EDF1312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8839461-CBD3-4A9A-BBCF-09A883587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06ACA65A-A638-4499-9A58-4BBB2D850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E2A7DEF-7652-4468-8E3F-6FF0C0A9F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0F00C4-6808-4F91-8495-A7C27E49A1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254291C-CB21-424F-AF32-0C70F16421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6D37468-BE92-4741-86A9-1417F2AA43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A361414-EF46-4101-B08C-BA761D10D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62B99449-370E-4EEE-9DB6-159197F278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AA977E9-699A-4D73-B0CF-CE0C4EB20C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EDD115C-F555-4352-B8FB-C7F9829FA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454379A-04D7-4413-8E59-262DB6BCD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E65F25A-79A5-4F0D-A340-475979F2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38E1E5B-3968-49BD-843C-C8C0F44C6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94CA466D-7602-4464-BAB2-071A59F8A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A1357E7-09DA-4B68-A637-F277764E94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EFCA436-DAC9-4B9E-82BE-E0DE3F5C8A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FA482722-F397-4F01-97DD-D018FE6378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5CF6C289-6A1B-4031-84CC-4DA52D08ED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42F190D1-D9E1-46D5-A212-6560B860B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08ADD086-4DD1-4EBA-BC75-CD93AE4D4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5A280D7-478F-468E-9644-B09B8FDEB7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9BE9354-BB23-458F-9AE3-DD8AC4F1E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861A354D-F521-44EF-9140-7393D26D2E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76B3340-3BF4-4FB9-B7FA-751617C73B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802BF6D-7C7F-41BF-B0CA-C5E6AFABB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12FB0EF-009B-4384-BD25-D3C6EBCC97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922F2BA9-9373-465D-8F24-F58DB9B1B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4FAD72B3-1B8B-4B05-B201-419A776FB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C81E68B-1417-445D-9B51-60A0F91E5B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D5A9E27-E07F-4466-9021-D25D85CDC9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CF5DC41D-2B9C-4659-9F3E-C3A2BDE8B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5AA3263F-DADF-4BDD-82AC-F44BC4FE0F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8999662B-626A-4D98-920C-CDA407F83B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D6C410A6-2F1A-4222-8D50-2781C5D7E5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9221CD39-A736-45F1-92AA-8533C1D277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3025FBC-7A41-410A-AC63-DD483277D2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9A5D562-F236-406C-A6FF-163F8FE290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98086E1B-8B11-4A2D-BB70-33C51E4762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B908F0B-B32A-46B3-8587-82EC271B8C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B2687ECF-D561-41B0-AD3C-7F627A412B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7F6218A-89E1-41D8-8C8C-6CF0F70F5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CAFE4E14-C851-4334-9F44-DFD70DD46D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011BCD2-D4B9-4726-8FF7-FF4B12983A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D21E20DA-52FD-41FC-AB37-5468D9F20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69EB0F03-97F9-4207-9552-FD5F92185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F1675131-367D-4E22-8170-BE1BCA565B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CA3664D-20A4-4FCC-9CD3-E7A452C5B4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A9515CFE-D1C5-4594-A572-DB2235C69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DCFB6755-EA85-4DA9-A570-59F500E95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824F6828-D6CE-44D4-BF48-6FA7F58862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97E302B6-BC6F-4DF5-B1FA-3BEE992671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42327E29-F07F-4C06-A1E3-19EBCABEE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FF70127-1DB3-4507-ABD4-BE6242907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9655D743-D6D1-4AAF-8644-B7B6053308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AEB3D1EA-07D1-4406-BF5A-AEA41D7D2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0DFB99DC-1A5F-455D-9AD5-B84298D1CB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0CD14F4-787A-4CB1-87CB-FD4A288166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23CE74A-BDFD-4B56-84CA-734581FCF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E4FE61F-77E6-40E1-97B9-2B88B7CE9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C5471DE-7760-4942-9752-D8676B2BE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FC6266D-DA02-4614-88F2-7077DCC291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E1A43A2-78D9-4279-B715-FED7BD94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A2B18DEA-1741-42E2-9097-7B5DE00183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78E9B74-5DCA-4B60-89A6-2B3A85E24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057B4547-96DD-4BA0-994D-C76DE93AD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0454D66-4E7A-44FE-9822-3D34133AB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9051627-5724-440D-8B81-D4F83BE986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38507626-34D1-4BBF-B9EF-BDE8BBBF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09CB8E9-BC41-4D95-B65F-8285256ADF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B597DBE-D5A0-45B1-A659-8452BF04A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53D2250-26AE-4ED4-8644-0A23D1CBCC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32173CC-8796-4913-BFB5-DEABBA8553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79FC0C90-AECD-45F4-8BAD-CA3DAC393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9475113E-1AC5-4621-A394-9D0657FC01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F8491AB-6DD8-4293-B4D7-550388F1B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851A60B-8BBD-4C38-9143-0AF1DC783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9810BA7-727E-4871-A866-A0CD5EE6CD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252C24-7565-4F9E-81B7-F0385F30CB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1095F58-4C7C-4261-AF74-4C8BEA99F8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A79FED60-FFC3-4420-BB54-25D7E3D20C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619CEC-F915-4E63-AF98-E4212F9F6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3FBB620-A91A-4FF4-B380-DC4FEC600F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912F7E0D-8362-4060-BB77-EC596B279A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F11F9EE-F36A-4206-AE5B-60825B153B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F342A80B-ACB4-4C6F-8250-212611A28B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4EC40C9-93C0-498E-A05D-17EF46BB9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2CF2F2-4895-495A-B10B-EE6C93BDB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2AFEDFDC-CB51-46B4-8294-26B55F973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AD19ED5F-B560-4366-AD14-9EC71C7ED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42E95D3F-2E55-4021-9D6F-B6E7224C9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5660DB-2DA2-4937-B362-69FA55D2B5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A488514-5D26-42FF-BD81-E9F2E1DE3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21E4366-604D-4893-BE4C-08D448A06C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128E702-7B78-4B59-BAB4-530DF53A8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97456D98-32F2-4486-81EE-5CBDC5137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3173B06-C53D-4E52-B3D3-7D10BB963E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A5E08649-A0F1-4F92-9B1A-23DD0768E2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386755E-BD00-42F5-8AFD-3FE177FD6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38479D89-3237-4F5A-9785-2F84E973F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86502C8-2734-48E5-9834-A8435644CD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CEA77AA6-BB37-4CE8-9E75-DB4F595BA2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CF79F8C8-5618-4880-A26B-8310380F0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80EE80C-A78F-4B21-985E-50CACEF2EB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0EDC8879-9797-42E5-AB8E-E36229BF3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B37764D-AF04-4F2C-81D9-5EFA3E5C0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31C6105B-1E1B-4444-A6E5-5B157F3C16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59B4EC8-EFFF-4DCA-AAB8-26AF6679DE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D93E274-9D58-4EC9-80D4-33D9D3A090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6E5616A1-0B5F-4D6D-910E-792B393B33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DD0D9C8-A2E7-4C95-BBC5-5E2D62D67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09401FA-7222-4A17-828C-1729888E93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6"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7" name="Freeform: Shape 26">
                <a:extLst>
                  <a:ext uri="{FF2B5EF4-FFF2-40B4-BE49-F238E27FC236}">
                    <a16:creationId xmlns:a16="http://schemas.microsoft.com/office/drawing/2014/main" id="{454AFC84-3FCF-4783-9CE6-BE7BCF5CB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C3B2D5-1605-4334-8CC6-33D5D53E7F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93286B7-109A-47DD-BD18-3A8E2FCDF5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6E4611D-D180-45CC-95F3-4D780BF21A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75D9DF6-64E6-48A9-89BE-1AEDF3DBA2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77E91B6-62FE-4219-8648-2FA062EE04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05794AA-8ED8-4FEB-B9E2-3D6829552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EF7D50-E12D-4F46-9B10-16E903FB7F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D885088-5CE2-4ABB-AC5F-8E295C63A4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7F9B5BB-81CC-442B-B607-5F084799E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CC6AB35-BB47-42CE-9492-77B57C3613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13E089E-A0F7-4B85-BFEF-EABBF3824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306C271-11BD-4ACA-99FC-BC847B6AB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51C39C2-B68B-4FB3-AF93-3B6EFC5EB8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19A9E62-BA64-414F-9053-428828BD4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0F1A2A5-D670-4734-B018-570175184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896E20F-D59A-4E5C-AAC2-ED79FCAC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3B49622-0DD4-4378-A974-3EC752B2DE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BF83D4D-5E95-4F61-8A1C-624625209F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B270157-AA6D-4EE4-9506-368F8C97C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4DA0BEE-AE9D-4CE8-B249-C229E628E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D089CCA-7A85-405E-9AF7-96F814E3B8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E30352E-9DBA-4777-A093-B6F3D6060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64C5F14-2A45-42AA-948A-6C7D19578F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3CF5D72-A8B6-4A2B-8F09-46F06C3B96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D32D7ED-2507-43E0-BCA0-69F1D9219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29896F-72B5-4FBB-98D7-A4A6B7A8EB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735037E-DA25-4564-960C-F744D00E1C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75717CD-2FAA-46E2-825A-5A409DC36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ABAD2C5-9937-47FF-9A17-132CEA54C7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319C0FD-333B-49B2-B54F-959084B1C6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3F88462-C743-4DF3-9A31-09108B3DD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A47CC3C-9310-422C-8AF8-CF56E286B3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64CBAB0F-DFA6-4370-AF0D-EAEA0DA18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B75D567-78A7-4986-B241-E03EB5B6A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65FE5-5B5D-426F-A331-FFB91E483E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748863-F066-4C39-BA9E-951EA19F1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988B46B-EC58-4704-8960-75C617B2C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C8F94F3-22A8-4403-BAF4-DA1344D120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6144F6B6-FBD2-44C5-93F2-36FB060AB8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DFF1114-943E-4377-9482-AC35E9B91E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29A169E-8860-41C6-B2BA-656C9E87F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1DA92F1-025A-41CC-892D-006269B6C0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B423574-AD0E-466C-A690-E3BF7ABCC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37E67DD-12D5-49FA-AE92-B1F4186329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E085075-A03E-4D1C-A2BE-219D51E77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552ECBE-4DF7-4004-80CB-33A3864DC1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B1DFB18-112F-43BE-938F-949ACF4CE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107EA75-B66F-478F-A9A4-8BE4090A18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032A1FF-0163-4F65-9627-3D0E330E79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8F81DD7-3941-40F3-A5C5-1D25AD61E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767D955C-E4A5-47E9-B07D-7C7FD8E395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1DEA5B-7DF4-4F3E-B837-7388E6701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40D8A9-2845-4810-99AA-3464C47FB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AA428D-A610-40EA-926D-72664C6A3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88B6BF5-3A26-476D-AF79-46892B0AE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0D38E94-BDA0-466A-866C-7D754B54B6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E4807B4-64BB-4BB1-A6C7-B9F8B78FE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B74427A-2B27-4328-8ECD-0166E61D8A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8C6F50-4093-4240-B613-EA20F73E29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41C2F64-B446-495C-B3ED-DA19115FD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EDDACDA-D780-49ED-88B3-AC1E6CECD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B6F340F-6BFF-4869-B569-850333B1C4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4FC277F-1805-46F5-8D99-EE30A5FCD1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E3D8861-A4CB-46F2-812C-4857D1E76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C3AD847-D9CA-4EC5-890E-21244786F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89CE44-4244-411C-A74F-1446D8BC13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0E6026F-2714-4620-8EE9-3C55C2D6C2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0A828ED-45A9-4D69-975D-19CD36650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70CBCD0-B8B7-483D-A17D-9351A1A47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BDEF120-B9AE-44F5-B98D-937D9C9293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8C22314-7ABA-46AF-98F6-EA626787D8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E57EC52-CDFD-4DC8-8C7F-DA76CBC94D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E44CDAD-CC81-4519-A934-3E75CB58F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7234B76-B5E7-497F-8C9A-BEADE7D2A5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308AC98-72DE-4623-8351-5CDBA5F858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6BCA60F-A345-4A89-8E76-8F628DE249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712711F-FF52-40E0-8B6D-7AB132EFBB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B99ABA-6734-4713-A9AA-6A0613DB3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8DBC39A-A841-4DAD-A5EE-BAD254A4FA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88E8002-19BD-4C58-ACEF-D092676D50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37DEA0B-D0C3-4386-B016-9012088810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E085198-3B84-4E70-8004-5B739F0D0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F8854E4-646B-4843-9429-2E68B3AE9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75E4420-1C5B-4C29-9622-F3DA7E0BFB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9099746-E839-480D-A294-3851848558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5C60C66-6A6A-42B6-82CE-9F5BCAD5F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85425DE-B5F8-4166-8F76-168A6E6F58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F5E9558-8664-40E2-818A-C90536250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620CC716-8E51-492E-95F3-7DF5778E8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7956267-D439-4A6C-8779-9864DDF69C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566625F-0177-4163-AAC6-DD5AA35254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1580694-1781-46F9-B2C4-76F4689BAD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635D9A5-51BC-49A2-9AE2-4C8147FC5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6D58AC8-F8B3-4C3D-AE9F-26677AE638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3CA316E-6515-47CF-9F53-7A0EE31AF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8E79866-F842-47A5-8D8C-0185FD69D0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1939D2F-E660-4CFF-BF9C-2146DD9CC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F048F16-4CC3-406C-93A3-3CEDF31C42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A5658A8-AB7B-409C-A206-50CDD581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A4F8AC2-9FA1-4E5B-ACB2-661CAABFEE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438DDE6-AE18-4B2A-92CE-57D6032A1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9B002FA-1035-4DE8-8097-3675A4FB2E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99ADFD1-CBA1-4C59-A545-CA6EEAF2C4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5DDA6CB-B8BF-4E57-BF2E-5C880FAF87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A8B2946-9D70-4DD4-B9B2-606E8F83A0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319A466-F3AE-4F1F-BD2F-77D9F148B0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6CF0A07-A757-404E-9880-5AF3D52DE4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D3C2686-5B08-4159-865F-1B0A72E7EB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AAB7354-0524-4F71-83F0-35FAFA9EED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93C7EEE-727B-4A0D-AA01-3B0893F866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F98C909-0D3D-402C-86A1-9647DA57BA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9CF4616-0FC7-4D90-97D4-47F26C31BF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A5151952-7057-44BC-B171-EC280CDD30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CC14CA9-836E-4131-9614-CC7AF80C7A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227461-A59A-437A-A371-0B3DD0510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564435B-AE59-45CC-A733-1D61AB9A5F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24964014-4F54-4767-B2A1-1E68A49A2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B12DA42-BE2F-486C-A207-50F0B2A0D6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35083CD-4EE4-48A6-BDE4-DCEB0CD087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ACA69B4-304D-4E76-91E8-B824CC474C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5FBB8B7-7087-4F0C-8A80-BA19FA3C59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08B546A-B18E-4E08-B52F-1F1FB4515C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D083028-5844-4BA9-91D6-6066256F89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6BDB7B8-D976-4509-BB67-E960BEB6E3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F8D90CC-4AD0-49F4-B215-61FD0A2FE8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A255F4C-2D85-48C3-A425-B1B090100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4D88F2F-ACB0-4172-BB9F-71ABC334D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102F024-AF29-4883-BE6C-52EFD02071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09DB4B0-EDB8-4635-9A3D-B48E596585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A4BB9B4-19AF-4964-8FDE-1C02C01F37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466ACF5-678D-47AC-A8E1-250FBEA6E5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F4BE354-56F1-4CC0-ABC3-CFA225559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FF6AB4A-7E14-48F4-B58E-D3BCD7F55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26A8026-2DFD-4691-81ED-CF8C6C810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CBE85A3-D478-4EBF-A094-768EDE80E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B03629E-D0C6-47D9-9E55-FB00BFBAD0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ECA1C99-3F19-4C93-9683-CDDBE2840F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E53F2EA-BC30-4BEC-BBA5-FF485FD8B6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FE941FB-7EBE-489D-B1D8-06BC9E2F78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FCECFFB-D979-4814-99CC-B8C0CCE047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5218BC88-1436-4861-9108-ED5C49172D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C43492A-8ADB-4CDA-976F-F9159DE14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48A8C4E-CD2B-4E83-895D-6B1071C5E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315E315-11E8-4514-BE71-EEA42E237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6C36A72-5D83-400B-9DC6-D6A4F7D365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DF388598-6DD8-4B12-8DBD-1F893334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2ADD8C0-C6F0-46A9-8D78-B6026B55BD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5CC1749-FD2F-40FD-AA5A-CAFE9C6E2F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8F5A197-D6C9-4BDB-A9DE-7FFE84B351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B6C64F3-7126-4337-9067-15A64EF535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5A902BCF-C9BF-4566-AC1E-1E91502F2B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9B1FBFF-C965-462A-9B34-D01689CAFE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13CFECF-7502-40A2-92A6-3DBC74DF93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1280C84-683C-4088-8E3C-8A98A6749E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747508C-3AE5-4D8D-A086-A46FDBEDEE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EC02501-119D-4C07-AB8C-A131B125B1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F899201-EDD3-4F1A-89A6-345290E70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25488C2-1481-42C0-AE4D-4052F7EFF7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224FC-B0FB-4A2E-A9BD-0F7CFB241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04F68AF-F37B-4407-8471-E549ADCFA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030291B-8F7B-4D02-A35F-561C0DAA8A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E961417-D5BB-4D51-8FD8-340228425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33EAFF3-FE9C-4606-89F9-19982C0FE9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1882DC7-070C-47B0-B378-FA112A6CAC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BDF1B4B0-0A75-4538-A610-7272090817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E4AD28E-F206-45E2-9B00-A2E68FFB43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35023C8-4EFD-461A-8FFD-C780358566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FFEB6B5-C11C-4B5F-BCC4-C86C5659E6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6" name="pole tekstowe 5">
            <a:extLst>
              <a:ext uri="{FF2B5EF4-FFF2-40B4-BE49-F238E27FC236}">
                <a16:creationId xmlns:a16="http://schemas.microsoft.com/office/drawing/2014/main" id="{294FF858-08FB-2249-9099-19252E98E7C2}"/>
              </a:ext>
            </a:extLst>
          </p:cNvPr>
          <p:cNvSpPr txBox="1"/>
          <p:nvPr/>
        </p:nvSpPr>
        <p:spPr>
          <a:xfrm>
            <a:off x="8131339" y="1101261"/>
            <a:ext cx="2676725" cy="646331"/>
          </a:xfrm>
          <a:prstGeom prst="rect">
            <a:avLst/>
          </a:prstGeom>
          <a:noFill/>
        </p:spPr>
        <p:txBody>
          <a:bodyPr wrap="square" rtlCol="0">
            <a:spAutoFit/>
          </a:bodyPr>
          <a:lstStyle/>
          <a:p>
            <a:r>
              <a:rPr lang="pl-PL" u="sng" dirty="0">
                <a:hlinkClick r:id="rId3"/>
              </a:rPr>
              <a:t>Kredyty konsolidacyjne bez zdolności kredytowej.</a:t>
            </a:r>
          </a:p>
        </p:txBody>
      </p:sp>
    </p:spTree>
    <p:extLst>
      <p:ext uri="{BB962C8B-B14F-4D97-AF65-F5344CB8AC3E}">
        <p14:creationId xmlns:p14="http://schemas.microsoft.com/office/powerpoint/2010/main" val="20014448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E41BA4-2B50-0B43-A6DF-F8766CF4CEFE}"/>
              </a:ext>
            </a:extLst>
          </p:cNvPr>
          <p:cNvSpPr>
            <a:spLocks noGrp="1"/>
          </p:cNvSpPr>
          <p:nvPr>
            <p:ph type="title"/>
          </p:nvPr>
        </p:nvSpPr>
        <p:spPr>
          <a:xfrm>
            <a:off x="840364" y="464828"/>
            <a:ext cx="6494172" cy="2103366"/>
          </a:xfrm>
        </p:spPr>
        <p:txBody>
          <a:bodyPr anchor="b">
            <a:normAutofit/>
          </a:bodyPr>
          <a:lstStyle/>
          <a:p>
            <a:r>
              <a:rPr lang="pl-PL" sz="3400" dirty="0"/>
              <a:t>Nowe technologie w nauczaniu osób niepełnosprawnych i chorych</a:t>
            </a:r>
            <a:br>
              <a:rPr lang="pl-PL" sz="3400" dirty="0"/>
            </a:br>
            <a:endParaRPr lang="pl-PL" sz="3400" dirty="0"/>
          </a:p>
        </p:txBody>
      </p:sp>
      <p:pic>
        <p:nvPicPr>
          <p:cNvPr id="5" name="Obraz 4" descr="Obraz zawierający rower, zewnętrzne, siedzenie, meble&#10;&#10;Opis wygenerowany automatycznie">
            <a:extLst>
              <a:ext uri="{FF2B5EF4-FFF2-40B4-BE49-F238E27FC236}">
                <a16:creationId xmlns:a16="http://schemas.microsoft.com/office/drawing/2014/main" id="{54514CC3-4AB0-7747-BFDC-6882208F90A6}"/>
              </a:ext>
            </a:extLst>
          </p:cNvPr>
          <p:cNvPicPr>
            <a:picLocks noChangeAspect="1"/>
          </p:cNvPicPr>
          <p:nvPr/>
        </p:nvPicPr>
        <p:blipFill rotWithShape="1">
          <a:blip r:embed="rId2"/>
          <a:srcRect t="17359" r="-1" b="22340"/>
          <a:stretch/>
        </p:blipFill>
        <p:spPr>
          <a:xfrm>
            <a:off x="7930896" y="10"/>
            <a:ext cx="4261104" cy="2569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Symbol zastępczy zawartości 2">
            <a:extLst>
              <a:ext uri="{FF2B5EF4-FFF2-40B4-BE49-F238E27FC236}">
                <a16:creationId xmlns:a16="http://schemas.microsoft.com/office/drawing/2014/main" id="{95FA716F-6051-9641-B217-A577EDFAD2E9}"/>
              </a:ext>
            </a:extLst>
          </p:cNvPr>
          <p:cNvSpPr>
            <a:spLocks noGrp="1"/>
          </p:cNvSpPr>
          <p:nvPr>
            <p:ph idx="1"/>
          </p:nvPr>
        </p:nvSpPr>
        <p:spPr>
          <a:xfrm>
            <a:off x="840364" y="2743200"/>
            <a:ext cx="6494172" cy="3438144"/>
          </a:xfrm>
        </p:spPr>
        <p:txBody>
          <a:bodyPr>
            <a:normAutofit/>
          </a:bodyPr>
          <a:lstStyle/>
          <a:p>
            <a:pPr marL="0" indent="0">
              <a:buNone/>
            </a:pPr>
            <a:r>
              <a:rPr lang="pl-PL" sz="1300" dirty="0"/>
              <a:t>Nowe technologie przydają się także do tworzenia nowatorskich metod i form nauczania dla dzieci i młodzieży niepełnosprawnej. Dzięki ich zastosowaniu o wiele łatwiej i efektywniej naukę pobierać mogą osoby z wadą wzroku, w tym całkowicie niewidome, z wadą słuchu, w tym całkiem głuche, a także uczniowie poruszający się na wózkach inwalidzkich, przewlekle chorzy oraz osoby leżące.</a:t>
            </a:r>
          </a:p>
          <a:p>
            <a:pPr marL="0" indent="0">
              <a:buNone/>
            </a:pPr>
            <a:r>
              <a:rPr lang="pl-PL" sz="1300" dirty="0"/>
              <a:t>Pomocne okażą się specjalne oprogramowania do komputerów, np. dla osób słabowidzących i niewidomych, które "mówią" co dzieje się na ekranie. Można wykorzystywać również narzędzia dla osób z wadą słuchu, w tym specjalne słuchawki, które eliminują rozpraszające bodźce z otoczenia i wzmacniają słuch dziecka. Dzieci z trudnościami w poruszaniu się mogą korzystać ze specjalnych tablic, na których pisze się o wiele łatwiej niż w zeszycie. Mogą korzystać ze - wspomnianych wcześniej - e-booków, jeśli czytanie tradycyjnych książek sprawia im trudności. Dla osób z wadami wzroku polecane są audiobooki. Dla dzieci chorych przewlekle i leżących doskonałym rozwiązaniem będzie - wspomniany wcześniej - e-learning. Nauczyciel może uczyć dziecko na odległość, a nawet przepytywać go z danej partii materiału online.</a:t>
            </a:r>
          </a:p>
          <a:p>
            <a:endParaRPr lang="pl-PL" sz="1300" dirty="0"/>
          </a:p>
        </p:txBody>
      </p:sp>
      <p:pic>
        <p:nvPicPr>
          <p:cNvPr id="7" name="Obraz 6" descr="Obraz zawierający osoba, wewnątrz, ściana, grupa&#10;&#10;Opis wygenerowany automatycznie">
            <a:extLst>
              <a:ext uri="{FF2B5EF4-FFF2-40B4-BE49-F238E27FC236}">
                <a16:creationId xmlns:a16="http://schemas.microsoft.com/office/drawing/2014/main" id="{6BFE9268-795B-B347-BC40-144A04CD488A}"/>
              </a:ext>
            </a:extLst>
          </p:cNvPr>
          <p:cNvPicPr>
            <a:picLocks noChangeAspect="1"/>
          </p:cNvPicPr>
          <p:nvPr/>
        </p:nvPicPr>
        <p:blipFill rotWithShape="1">
          <a:blip r:embed="rId3"/>
          <a:srcRect r="31135" b="-1"/>
          <a:stretch/>
        </p:blipFill>
        <p:spPr>
          <a:xfrm>
            <a:off x="7930897" y="2743200"/>
            <a:ext cx="4261103" cy="4114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pole tekstowe 7">
            <a:extLst>
              <a:ext uri="{FF2B5EF4-FFF2-40B4-BE49-F238E27FC236}">
                <a16:creationId xmlns:a16="http://schemas.microsoft.com/office/drawing/2014/main" id="{41F46E86-4BC9-9E41-8C3E-120F273C924A}"/>
              </a:ext>
            </a:extLst>
          </p:cNvPr>
          <p:cNvSpPr txBox="1"/>
          <p:nvPr/>
        </p:nvSpPr>
        <p:spPr>
          <a:xfrm>
            <a:off x="8988397" y="2743200"/>
            <a:ext cx="1073051" cy="369332"/>
          </a:xfrm>
          <a:prstGeom prst="rect">
            <a:avLst/>
          </a:prstGeom>
          <a:noFill/>
        </p:spPr>
        <p:txBody>
          <a:bodyPr wrap="none" rtlCol="0">
            <a:spAutoFit/>
          </a:bodyPr>
          <a:lstStyle/>
          <a:p>
            <a:r>
              <a:rPr lang="pl-PL" u="sng" dirty="0">
                <a:hlinkClick r:id="rId4"/>
              </a:rPr>
              <a:t>iTechBlog</a:t>
            </a:r>
          </a:p>
        </p:txBody>
      </p:sp>
      <p:sp>
        <p:nvSpPr>
          <p:cNvPr id="9" name="pole tekstowe 8">
            <a:extLst>
              <a:ext uri="{FF2B5EF4-FFF2-40B4-BE49-F238E27FC236}">
                <a16:creationId xmlns:a16="http://schemas.microsoft.com/office/drawing/2014/main" id="{D9AC5924-D424-A941-BBFA-1CAC5A787A35}"/>
              </a:ext>
            </a:extLst>
          </p:cNvPr>
          <p:cNvSpPr txBox="1"/>
          <p:nvPr/>
        </p:nvSpPr>
        <p:spPr>
          <a:xfrm>
            <a:off x="9929813" y="128143"/>
            <a:ext cx="1809663" cy="369332"/>
          </a:xfrm>
          <a:prstGeom prst="rect">
            <a:avLst/>
          </a:prstGeom>
          <a:noFill/>
        </p:spPr>
        <p:txBody>
          <a:bodyPr wrap="none" rtlCol="0">
            <a:spAutoFit/>
          </a:bodyPr>
          <a:lstStyle/>
          <a:p>
            <a:r>
              <a:rPr lang="pl-PL" u="sng" dirty="0">
                <a:hlinkClick r:id="rId5"/>
              </a:rPr>
              <a:t>Werbeo - OBPON</a:t>
            </a:r>
          </a:p>
        </p:txBody>
      </p:sp>
    </p:spTree>
    <p:extLst>
      <p:ext uri="{BB962C8B-B14F-4D97-AF65-F5344CB8AC3E}">
        <p14:creationId xmlns:p14="http://schemas.microsoft.com/office/powerpoint/2010/main" val="1301158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1032</Words>
  <Application>Microsoft Office PowerPoint</Application>
  <PresentationFormat>Panoramiczny</PresentationFormat>
  <Paragraphs>31</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Apple Chancery</vt:lpstr>
      <vt:lpstr>Arial</vt:lpstr>
      <vt:lpstr>Calibri</vt:lpstr>
      <vt:lpstr>Calibri Light</vt:lpstr>
      <vt:lpstr>Roboto</vt:lpstr>
      <vt:lpstr>Motyw pakietu Office</vt:lpstr>
      <vt:lpstr>Nowe technologie  w edukacji </vt:lpstr>
      <vt:lpstr>Nowe technologie w szkołach - gdzie i jak są wykorzystywane?  </vt:lpstr>
      <vt:lpstr>Komputery i internet - w szkole to już standard </vt:lpstr>
      <vt:lpstr>Tablice interaktywne - wykorzystywane coraz chętniej  </vt:lpstr>
      <vt:lpstr>E-book - nowoczesna książka bez użycia papieru </vt:lpstr>
      <vt:lpstr>Elektroniczne dzienniki i indeksy </vt:lpstr>
      <vt:lpstr>E-learning w nowoczesnych szkołach </vt:lpstr>
      <vt:lpstr>Media społecznościowe w edukacji </vt:lpstr>
      <vt:lpstr>Nowe technologie w nauczaniu osób niepełnosprawnych i chorych </vt:lpstr>
      <vt:lpstr>Prezentację przygotował Krzysztof Kuźmitowicz VIA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Nowe technologie  w edukacji</dc:title>
  <dc:creator>Krzysztof Kuźmitowicz</dc:creator>
  <cp:lastModifiedBy>Adam Wenus</cp:lastModifiedBy>
  <cp:revision>10</cp:revision>
  <dcterms:created xsi:type="dcterms:W3CDTF">2021-03-23T13:19:42Z</dcterms:created>
  <dcterms:modified xsi:type="dcterms:W3CDTF">2021-03-23T15:54:54Z</dcterms:modified>
</cp:coreProperties>
</file>