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6" r:id="rId4"/>
    <p:sldId id="258" r:id="rId5"/>
    <p:sldId id="259" r:id="rId6"/>
    <p:sldId id="264" r:id="rId7"/>
    <p:sldId id="265" r:id="rId8"/>
    <p:sldId id="260" r:id="rId9"/>
    <p:sldId id="261" r:id="rId10"/>
    <p:sldId id="262" r:id="rId11"/>
    <p:sldId id="267" r:id="rId12"/>
    <p:sldId id="263"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Łącznik prostoliniowy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ytuł 28"/>
          <p:cNvSpPr>
            <a:spLocks noGrp="1"/>
          </p:cNvSpPr>
          <p:nvPr>
            <p:ph type="ctrTitle"/>
          </p:nvPr>
        </p:nvSpPr>
        <p:spPr>
          <a:xfrm>
            <a:off x="381000" y="4853411"/>
            <a:ext cx="8458200" cy="1222375"/>
          </a:xfrm>
        </p:spPr>
        <p:txBody>
          <a:bodyPr anchor="t"/>
          <a:lstStyle/>
          <a:p>
            <a:r>
              <a:rPr kumimoji="0" lang="pl-PL" smtClean="0"/>
              <a:t>Kliknij, aby edytować styl</a:t>
            </a:r>
            <a:endParaRPr kumimoji="0" lang="en-US"/>
          </a:p>
        </p:txBody>
      </p:sp>
      <p:sp>
        <p:nvSpPr>
          <p:cNvPr id="9" name="Podtytu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16" name="Symbol zastępczy daty 15"/>
          <p:cNvSpPr>
            <a:spLocks noGrp="1"/>
          </p:cNvSpPr>
          <p:nvPr>
            <p:ph type="dt" sz="half" idx="10"/>
          </p:nvPr>
        </p:nvSpPr>
        <p:spPr/>
        <p:txBody>
          <a:bodyPr/>
          <a:lstStyle/>
          <a:p>
            <a:fld id="{28BFA61F-A058-4774-964D-EC87163AB080}" type="datetimeFigureOut">
              <a:rPr lang="pl-PL" smtClean="0"/>
              <a:pPr/>
              <a:t>23.03.2021</a:t>
            </a:fld>
            <a:endParaRPr lang="pl-PL"/>
          </a:p>
        </p:txBody>
      </p:sp>
      <p:sp>
        <p:nvSpPr>
          <p:cNvPr id="2" name="Symbol zastępczy stopki 1"/>
          <p:cNvSpPr>
            <a:spLocks noGrp="1"/>
          </p:cNvSpPr>
          <p:nvPr>
            <p:ph type="ftr" sz="quarter" idx="11"/>
          </p:nvPr>
        </p:nvSpPr>
        <p:spPr/>
        <p:txBody>
          <a:bodyPr/>
          <a:lstStyle/>
          <a:p>
            <a:endParaRPr lang="pl-PL"/>
          </a:p>
        </p:txBody>
      </p:sp>
      <p:sp>
        <p:nvSpPr>
          <p:cNvPr id="15" name="Symbol zastępczy numeru slajdu 14"/>
          <p:cNvSpPr>
            <a:spLocks noGrp="1"/>
          </p:cNvSpPr>
          <p:nvPr>
            <p:ph type="sldNum" sz="quarter" idx="12"/>
          </p:nvPr>
        </p:nvSpPr>
        <p:spPr>
          <a:xfrm>
            <a:off x="8229600" y="6473952"/>
            <a:ext cx="758952" cy="246888"/>
          </a:xfrm>
        </p:spPr>
        <p:txBody>
          <a:bodyPr/>
          <a:lstStyle/>
          <a:p>
            <a:fld id="{BAC18EC6-2A1B-4098-9ED4-8D091CF8A7FA}" type="slidenum">
              <a:rPr lang="pl-PL" smtClean="0"/>
              <a:pPr/>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28BFA61F-A058-4774-964D-EC87163AB080}" type="datetimeFigureOut">
              <a:rPr lang="pl-PL" smtClean="0"/>
              <a:pPr/>
              <a:t>23.03.2021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AC18EC6-2A1B-4098-9ED4-8D091CF8A7FA}" type="slidenum">
              <a:rPr lang="pl-PL" smtClean="0"/>
              <a:pPr/>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549276"/>
            <a:ext cx="18288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549276"/>
            <a:ext cx="62484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28BFA61F-A058-4774-964D-EC87163AB080}" type="datetimeFigureOut">
              <a:rPr lang="pl-PL" smtClean="0"/>
              <a:pPr/>
              <a:t>23.03.2021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AC18EC6-2A1B-4098-9ED4-8D091CF8A7FA}" type="slidenum">
              <a:rPr lang="pl-PL" smtClean="0"/>
              <a:pPr/>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2" name="Tytuł 21"/>
          <p:cNvSpPr>
            <a:spLocks noGrp="1"/>
          </p:cNvSpPr>
          <p:nvPr>
            <p:ph type="title"/>
          </p:nvPr>
        </p:nvSpPr>
        <p:spPr/>
        <p:txBody>
          <a:bodyPr/>
          <a:lstStyle/>
          <a:p>
            <a:r>
              <a:rPr kumimoji="0" lang="pl-PL" smtClean="0"/>
              <a:t>Kliknij, aby edytować styl</a:t>
            </a:r>
            <a:endParaRPr kumimoji="0" lang="en-US"/>
          </a:p>
        </p:txBody>
      </p:sp>
      <p:sp>
        <p:nvSpPr>
          <p:cNvPr id="27" name="Symbol zastępczy zawartości 26"/>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28BFA61F-A058-4774-964D-EC87163AB080}" type="datetimeFigureOut">
              <a:rPr lang="pl-PL" smtClean="0"/>
              <a:pPr/>
              <a:t>23.03.2021</a:t>
            </a:fld>
            <a:endParaRPr lang="pl-PL"/>
          </a:p>
        </p:txBody>
      </p:sp>
      <p:sp>
        <p:nvSpPr>
          <p:cNvPr id="19" name="Symbol zastępczy stopki 18"/>
          <p:cNvSpPr>
            <a:spLocks noGrp="1"/>
          </p:cNvSpPr>
          <p:nvPr>
            <p:ph type="ftr" sz="quarter" idx="11"/>
          </p:nvPr>
        </p:nvSpPr>
        <p:spPr>
          <a:xfrm>
            <a:off x="3581400" y="76200"/>
            <a:ext cx="2895600" cy="288925"/>
          </a:xfrm>
        </p:spPr>
        <p:txBody>
          <a:bodyPr/>
          <a:lstStyle/>
          <a:p>
            <a:endParaRPr lang="pl-PL"/>
          </a:p>
        </p:txBody>
      </p:sp>
      <p:sp>
        <p:nvSpPr>
          <p:cNvPr id="16" name="Symbol zastępczy numeru slajdu 15"/>
          <p:cNvSpPr>
            <a:spLocks noGrp="1"/>
          </p:cNvSpPr>
          <p:nvPr>
            <p:ph type="sldNum" sz="quarter" idx="12"/>
          </p:nvPr>
        </p:nvSpPr>
        <p:spPr>
          <a:xfrm>
            <a:off x="8229600" y="6473952"/>
            <a:ext cx="758952" cy="246888"/>
          </a:xfrm>
        </p:spPr>
        <p:txBody>
          <a:bodyPr/>
          <a:lstStyle/>
          <a:p>
            <a:fld id="{BAC18EC6-2A1B-4098-9ED4-8D091CF8A7FA}" type="slidenum">
              <a:rPr lang="pl-PL" smtClean="0"/>
              <a:pPr/>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2"/>
      </p:bgRef>
    </p:bg>
    <p:spTree>
      <p:nvGrpSpPr>
        <p:cNvPr id="1" name=""/>
        <p:cNvGrpSpPr/>
        <p:nvPr/>
      </p:nvGrpSpPr>
      <p:grpSpPr>
        <a:xfrm>
          <a:off x="0" y="0"/>
          <a:ext cx="0" cy="0"/>
          <a:chOff x="0" y="0"/>
          <a:chExt cx="0" cy="0"/>
        </a:xfrm>
      </p:grpSpPr>
      <p:sp>
        <p:nvSpPr>
          <p:cNvPr id="7" name="Łącznik prostoliniowy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tekst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9" name="Symbol zastępczy daty 18"/>
          <p:cNvSpPr>
            <a:spLocks noGrp="1"/>
          </p:cNvSpPr>
          <p:nvPr>
            <p:ph type="dt" sz="half" idx="10"/>
          </p:nvPr>
        </p:nvSpPr>
        <p:spPr/>
        <p:txBody>
          <a:bodyPr/>
          <a:lstStyle/>
          <a:p>
            <a:fld id="{28BFA61F-A058-4774-964D-EC87163AB080}" type="datetimeFigureOut">
              <a:rPr lang="pl-PL" smtClean="0"/>
              <a:pPr/>
              <a:t>23.03.2021</a:t>
            </a:fld>
            <a:endParaRPr lang="pl-PL"/>
          </a:p>
        </p:txBody>
      </p:sp>
      <p:sp>
        <p:nvSpPr>
          <p:cNvPr id="11" name="Symbol zastępczy stopki 10"/>
          <p:cNvSpPr>
            <a:spLocks noGrp="1"/>
          </p:cNvSpPr>
          <p:nvPr>
            <p:ph type="ftr" sz="quarter" idx="11"/>
          </p:nvPr>
        </p:nvSpPr>
        <p:spPr/>
        <p:txBody>
          <a:bodyPr/>
          <a:lstStyle/>
          <a:p>
            <a:endParaRPr lang="pl-PL"/>
          </a:p>
        </p:txBody>
      </p:sp>
      <p:sp>
        <p:nvSpPr>
          <p:cNvPr id="16" name="Symbol zastępczy numeru slajdu 15"/>
          <p:cNvSpPr>
            <a:spLocks noGrp="1"/>
          </p:cNvSpPr>
          <p:nvPr>
            <p:ph type="sldNum" sz="quarter" idx="12"/>
          </p:nvPr>
        </p:nvSpPr>
        <p:spPr/>
        <p:txBody>
          <a:bodyPr/>
          <a:lstStyle/>
          <a:p>
            <a:fld id="{BAC18EC6-2A1B-4098-9ED4-8D091CF8A7FA}" type="slidenum">
              <a:rPr lang="pl-PL" smtClean="0"/>
              <a:pPr/>
              <a:t>‹#›</a:t>
            </a:fld>
            <a:endParaRPr lang="pl-PL"/>
          </a:p>
        </p:txBody>
      </p:sp>
      <p:sp>
        <p:nvSpPr>
          <p:cNvPr id="8" name="Tytuł 7"/>
          <p:cNvSpPr>
            <a:spLocks noGrp="1"/>
          </p:cNvSpPr>
          <p:nvPr>
            <p:ph type="title"/>
          </p:nvPr>
        </p:nvSpPr>
        <p:spPr>
          <a:xfrm>
            <a:off x="180475" y="2947085"/>
            <a:ext cx="8686800" cy="1184825"/>
          </a:xfrm>
        </p:spPr>
        <p:txBody>
          <a:bodyPr rtlCol="0" anchor="t"/>
          <a:lstStyle>
            <a:lvl1pPr algn="r">
              <a:defRPr/>
            </a:lvl1pPr>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0" name="Tytuł 1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4" name="Symbol zastępczy zawartości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0"/>
          </p:nvPr>
        </p:nvSpPr>
        <p:spPr/>
        <p:txBody>
          <a:bodyPr/>
          <a:lstStyle/>
          <a:p>
            <a:fld id="{28BFA61F-A058-4774-964D-EC87163AB080}" type="datetimeFigureOut">
              <a:rPr lang="pl-PL" smtClean="0"/>
              <a:pPr/>
              <a:t>23.03.2021</a:t>
            </a:fld>
            <a:endParaRPr lang="pl-PL"/>
          </a:p>
        </p:txBody>
      </p:sp>
      <p:sp>
        <p:nvSpPr>
          <p:cNvPr id="10" name="Symbol zastępczy stopki 9"/>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BAC18EC6-2A1B-4098-9ED4-8D091CF8A7FA}" type="slidenum">
              <a:rPr lang="pl-PL" smtClean="0"/>
              <a:pPr/>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9" name="Tytuł 28"/>
          <p:cNvSpPr>
            <a:spLocks noGrp="1"/>
          </p:cNvSpPr>
          <p:nvPr>
            <p:ph type="title"/>
          </p:nvPr>
        </p:nvSpPr>
        <p:spPr>
          <a:xfrm>
            <a:off x="304800" y="5410200"/>
            <a:ext cx="8610600" cy="882650"/>
          </a:xfrm>
        </p:spPr>
        <p:txBody>
          <a:bodyPr anchor="ctr"/>
          <a:lstStyle>
            <a:lvl1pPr>
              <a:defRPr/>
            </a:lvl1pPr>
          </a:lstStyle>
          <a:p>
            <a:r>
              <a:rPr kumimoji="0" lang="pl-PL" smtClean="0"/>
              <a:t>Kliknij, aby edytować styl</a:t>
            </a:r>
            <a:endParaRPr kumimoji="0" lang="en-US"/>
          </a:p>
        </p:txBody>
      </p:sp>
      <p:sp>
        <p:nvSpPr>
          <p:cNvPr id="13" name="Symbol zastępczy tekst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25" name="Symbol zastępczy tekst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zawartości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8" name="Symbol zastępczy zawartości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0"/>
          </p:nvPr>
        </p:nvSpPr>
        <p:spPr/>
        <p:txBody>
          <a:bodyPr/>
          <a:lstStyle/>
          <a:p>
            <a:fld id="{28BFA61F-A058-4774-964D-EC87163AB080}" type="datetimeFigureOut">
              <a:rPr lang="pl-PL" smtClean="0"/>
              <a:pPr/>
              <a:t>23.03.2021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229600" y="6477000"/>
            <a:ext cx="762000" cy="246888"/>
          </a:xfrm>
        </p:spPr>
        <p:txBody>
          <a:bodyPr/>
          <a:lstStyle/>
          <a:p>
            <a:fld id="{BAC18EC6-2A1B-4098-9ED4-8D091CF8A7FA}" type="slidenum">
              <a:rPr lang="pl-PL" smtClean="0"/>
              <a:pPr/>
              <a:t>‹#›</a:t>
            </a:fld>
            <a:endParaRPr lang="pl-PL"/>
          </a:p>
        </p:txBody>
      </p:sp>
      <p:sp>
        <p:nvSpPr>
          <p:cNvPr id="11" name="Łącznik prostoliniowy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0" name="Tytuł 2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28BFA61F-A058-4774-964D-EC87163AB080}" type="datetimeFigureOut">
              <a:rPr lang="pl-PL" smtClean="0"/>
              <a:pPr/>
              <a:t>23.03.2021</a:t>
            </a:fld>
            <a:endParaRPr lang="pl-PL"/>
          </a:p>
        </p:txBody>
      </p:sp>
      <p:sp>
        <p:nvSpPr>
          <p:cNvPr id="21" name="Symbol zastępczy stopki 20"/>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AC18EC6-2A1B-4098-9ED4-8D091CF8A7FA}" type="slidenum">
              <a:rPr lang="pl-PL" smtClean="0"/>
              <a:pPr/>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28BFA61F-A058-4774-964D-EC87163AB080}" type="datetimeFigureOut">
              <a:rPr lang="pl-PL" smtClean="0"/>
              <a:pPr/>
              <a:t>23.03.2021</a:t>
            </a:fld>
            <a:endParaRPr lang="pl-PL"/>
          </a:p>
        </p:txBody>
      </p:sp>
      <p:sp>
        <p:nvSpPr>
          <p:cNvPr id="24" name="Symbol zastępczy stopki 23"/>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AC18EC6-2A1B-4098-9ED4-8D091CF8A7FA}" type="slidenum">
              <a:rPr lang="pl-PL" smtClean="0"/>
              <a:pPr/>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Łącznik prostoliniowy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ytuł 11"/>
          <p:cNvSpPr>
            <a:spLocks noGrp="1"/>
          </p:cNvSpPr>
          <p:nvPr>
            <p:ph type="title"/>
          </p:nvPr>
        </p:nvSpPr>
        <p:spPr>
          <a:xfrm>
            <a:off x="457200" y="5486400"/>
            <a:ext cx="8458200" cy="520700"/>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14" name="Symbol zastępczy zawartości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28BFA61F-A058-4774-964D-EC87163AB080}" type="datetimeFigureOut">
              <a:rPr lang="pl-PL" smtClean="0"/>
              <a:pPr/>
              <a:t>23.03.2021</a:t>
            </a:fld>
            <a:endParaRPr lang="pl-PL"/>
          </a:p>
        </p:txBody>
      </p:sp>
      <p:sp>
        <p:nvSpPr>
          <p:cNvPr id="29" name="Symbol zastępczy stopki 28"/>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AC18EC6-2A1B-4098-9ED4-8D091CF8A7FA}" type="slidenum">
              <a:rPr lang="pl-PL" smtClean="0"/>
              <a:pPr/>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3" name="Symbol zastępczy obraz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l-PL" smtClean="0"/>
              <a:t>Kliknij ikonę, aby dodać obraz</a:t>
            </a:r>
            <a:endParaRPr kumimoji="0" lang="en-US" dirty="0"/>
          </a:p>
        </p:txBody>
      </p:sp>
      <p:sp>
        <p:nvSpPr>
          <p:cNvPr id="7" name="Symbol zastępczy daty 6"/>
          <p:cNvSpPr>
            <a:spLocks noGrp="1"/>
          </p:cNvSpPr>
          <p:nvPr>
            <p:ph type="dt" sz="half" idx="10"/>
          </p:nvPr>
        </p:nvSpPr>
        <p:spPr/>
        <p:txBody>
          <a:bodyPr/>
          <a:lstStyle/>
          <a:p>
            <a:fld id="{28BFA61F-A058-4774-964D-EC87163AB080}" type="datetimeFigureOut">
              <a:rPr lang="pl-PL" smtClean="0"/>
              <a:pPr/>
              <a:t>23.03.2021</a:t>
            </a:fld>
            <a:endParaRPr lang="pl-PL"/>
          </a:p>
        </p:txBody>
      </p:sp>
      <p:sp>
        <p:nvSpPr>
          <p:cNvPr id="5" name="Symbol zastępczy stopki 4"/>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BAC18EC6-2A1B-4098-9ED4-8D091CF8A7FA}" type="slidenum">
              <a:rPr lang="pl-PL" smtClean="0"/>
              <a:pPr/>
              <a:t>‹#›</a:t>
            </a:fld>
            <a:endParaRPr lang="pl-PL"/>
          </a:p>
        </p:txBody>
      </p:sp>
      <p:sp>
        <p:nvSpPr>
          <p:cNvPr id="17" name="Tytuł 16"/>
          <p:cNvSpPr>
            <a:spLocks noGrp="1"/>
          </p:cNvSpPr>
          <p:nvPr>
            <p:ph type="title"/>
          </p:nvPr>
        </p:nvSpPr>
        <p:spPr>
          <a:xfrm>
            <a:off x="381000" y="4993760"/>
            <a:ext cx="5867400" cy="522288"/>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Łącznik prostoliniowy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ymbol zastępczy tekst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1" name="Symbol zastępczy daty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BFA61F-A058-4774-964D-EC87163AB080}" type="datetimeFigureOut">
              <a:rPr lang="pl-PL" smtClean="0"/>
              <a:pPr/>
              <a:t>23.03.2021</a:t>
            </a:fld>
            <a:endParaRPr lang="pl-PL"/>
          </a:p>
        </p:txBody>
      </p:sp>
      <p:sp>
        <p:nvSpPr>
          <p:cNvPr id="28" name="Symbol zastępczy stopki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l-PL"/>
          </a:p>
        </p:txBody>
      </p:sp>
      <p:sp>
        <p:nvSpPr>
          <p:cNvPr id="5" name="Symbol zastępczy numeru slajd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AC18EC6-2A1B-4098-9ED4-8D091CF8A7FA}" type="slidenum">
              <a:rPr lang="pl-PL" smtClean="0"/>
              <a:pPr/>
              <a:t>‹#›</a:t>
            </a:fld>
            <a:endParaRPr lang="pl-PL"/>
          </a:p>
        </p:txBody>
      </p:sp>
      <p:sp>
        <p:nvSpPr>
          <p:cNvPr id="10" name="Symbol zastępczy tytułu 9"/>
          <p:cNvSpPr>
            <a:spLocks noGrp="1"/>
          </p:cNvSpPr>
          <p:nvPr>
            <p:ph type="title"/>
          </p:nvPr>
        </p:nvSpPr>
        <p:spPr>
          <a:xfrm>
            <a:off x="304800" y="457200"/>
            <a:ext cx="8686800" cy="838200"/>
          </a:xfrm>
          <a:prstGeom prst="rect">
            <a:avLst/>
          </a:prstGeom>
        </p:spPr>
        <p:txBody>
          <a:bodyPr vert="horz" anchor="ctr">
            <a:normAutofit/>
          </a:bodyPr>
          <a:lstStyle/>
          <a:p>
            <a:r>
              <a:rPr kumimoji="0" lang="pl-PL" smtClean="0"/>
              <a:t>Kliknij, aby edytować styl</a:t>
            </a:r>
            <a:endParaRPr kumimoji="0" lang="en-US"/>
          </a:p>
        </p:txBody>
      </p:sp>
      <p:sp>
        <p:nvSpPr>
          <p:cNvPr id="9" name="Łącznik prostoliniowy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Łącznik prostoliniowy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Zastosowanie technologii                  w edukacji</a:t>
            </a:r>
            <a:endParaRPr lang="pl-PL" dirty="0"/>
          </a:p>
        </p:txBody>
      </p:sp>
      <p:sp>
        <p:nvSpPr>
          <p:cNvPr id="3" name="Podtytuł 2"/>
          <p:cNvSpPr>
            <a:spLocks noGrp="1"/>
          </p:cNvSpPr>
          <p:nvPr>
            <p:ph type="subTitle" idx="1"/>
          </p:nvPr>
        </p:nvSpPr>
        <p:spPr/>
        <p:txBody>
          <a:bodyPr>
            <a:normAutofit/>
          </a:bodyPr>
          <a:lstStyle/>
          <a:p>
            <a:endParaRPr lang="pl-PL" dirty="0">
              <a:solidFill>
                <a:schemeClr val="tx1">
                  <a:lumMod val="95000"/>
                  <a:lumOff val="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Gry edukacyjne</a:t>
            </a:r>
            <a:endParaRPr lang="pl-PL" dirty="0"/>
          </a:p>
        </p:txBody>
      </p:sp>
      <p:pic>
        <p:nvPicPr>
          <p:cNvPr id="3074" name="Picture 2"/>
          <p:cNvPicPr>
            <a:picLocks noGrp="1" noChangeAspect="1" noChangeArrowheads="1"/>
          </p:cNvPicPr>
          <p:nvPr>
            <p:ph sz="half" idx="1"/>
          </p:nvPr>
        </p:nvPicPr>
        <p:blipFill>
          <a:blip r:embed="rId2" cstate="print"/>
          <a:srcRect/>
          <a:stretch>
            <a:fillRect/>
          </a:stretch>
        </p:blipFill>
        <p:spPr bwMode="auto">
          <a:xfrm>
            <a:off x="269296" y="2348880"/>
            <a:ext cx="3941510" cy="295232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Symbol zastępczy zawartości 3"/>
          <p:cNvSpPr>
            <a:spLocks noGrp="1"/>
          </p:cNvSpPr>
          <p:nvPr>
            <p:ph sz="half" idx="2"/>
          </p:nvPr>
        </p:nvSpPr>
        <p:spPr>
          <a:xfrm>
            <a:off x="4427984" y="1844824"/>
            <a:ext cx="3271264" cy="4464496"/>
          </a:xfrm>
        </p:spPr>
        <p:txBody>
          <a:bodyPr>
            <a:noAutofit/>
          </a:bodyPr>
          <a:lstStyle/>
          <a:p>
            <a:pPr marL="0" indent="0" algn="just">
              <a:buNone/>
            </a:pPr>
            <a:r>
              <a:rPr lang="pl-PL" sz="1200" b="1" dirty="0" smtClean="0">
                <a:latin typeface="Ebrima" panose="02000000000000000000" pitchFamily="2" charset="0"/>
                <a:ea typeface="Ebrima" panose="02000000000000000000" pitchFamily="2" charset="0"/>
                <a:cs typeface="Ebrima" panose="02000000000000000000" pitchFamily="2" charset="0"/>
              </a:rPr>
              <a:t>Gra edukacyjna</a:t>
            </a:r>
            <a:r>
              <a:rPr lang="pl-PL" sz="1200" dirty="0" smtClean="0">
                <a:latin typeface="Ebrima" panose="02000000000000000000" pitchFamily="2" charset="0"/>
                <a:ea typeface="Ebrima" panose="02000000000000000000" pitchFamily="2" charset="0"/>
                <a:cs typeface="Ebrima" panose="02000000000000000000" pitchFamily="2" charset="0"/>
              </a:rPr>
              <a:t> – to gra, której zasady opracowano w taki sposób, że jej elementy służą poprawie umiejętności lub poszerzeniu zasobów wiedzy graczy. Poza walorami czysto rozrywkowymi, gra taka stymuluje rozwój graczy w określonych kierunkach i obszarach. Gry edukacyjne są popularnym narzędziem dydaktycznym, cenionym za skuteczność, osiąganą dzięki zwiększeniu atrakcyjności procesu dydaktycznego. Mimo że ich podstawowym celem jest edukacja, stanowią formę rozrywki, co niesie dodatkową wartość poznawczą – aktywizacja układu limbicznego, związanego między innymi wywoływaniem pozytywnych emocji (odczuwaniem przyjemności; zob. hedonizm), pobudza mózg do pracy i rozwoju. Jest to naturalny dla człowieka mechanizm przetrwania                    i przystosowania: przyjemność uczy nas odróżniać to, co dla nas dobre i korzystne (stymuluje procesy uczenia się). </a:t>
            </a:r>
            <a:endParaRPr lang="pl-PL" sz="1200" dirty="0">
              <a:latin typeface="Ebrima" panose="02000000000000000000" pitchFamily="2" charset="0"/>
              <a:ea typeface="Ebrima" panose="02000000000000000000" pitchFamily="2" charset="0"/>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pPr algn="ctr"/>
            <a:r>
              <a:rPr lang="pl-PL" dirty="0" smtClean="0"/>
              <a:t>Podłoga interaktywna</a:t>
            </a:r>
            <a:endParaRPr lang="pl-PL" dirty="0"/>
          </a:p>
        </p:txBody>
      </p:sp>
      <p:sp>
        <p:nvSpPr>
          <p:cNvPr id="7" name="Symbol zastępczy zawartości 6"/>
          <p:cNvSpPr>
            <a:spLocks noGrp="1"/>
          </p:cNvSpPr>
          <p:nvPr>
            <p:ph sz="half" idx="2"/>
          </p:nvPr>
        </p:nvSpPr>
        <p:spPr/>
        <p:txBody>
          <a:bodyPr>
            <a:normAutofit fontScale="85000" lnSpcReduction="10000"/>
          </a:bodyPr>
          <a:lstStyle/>
          <a:p>
            <a:pPr marL="0" indent="0" algn="just">
              <a:buNone/>
            </a:pPr>
            <a:r>
              <a:rPr lang="pl-PL" sz="1800" dirty="0"/>
              <a:t>Podłogi interaktywne to całkiem nowoczesne urządzenia. </a:t>
            </a:r>
            <a:r>
              <a:rPr lang="pl-PL" sz="1800" dirty="0" smtClean="0"/>
              <a:t>Poruszając </a:t>
            </a:r>
            <a:r>
              <a:rPr lang="pl-PL" sz="1800" dirty="0"/>
              <a:t>się po nich, można wprawiać w ruch wyświetlane obiekty, tworzyć rysunki światłem, a także grać w ciekawe gry. </a:t>
            </a:r>
            <a:r>
              <a:rPr lang="pl-PL" sz="1800" dirty="0" smtClean="0"/>
              <a:t>Wirtualny </a:t>
            </a:r>
            <a:r>
              <a:rPr lang="pl-PL" sz="1800" dirty="0"/>
              <a:t>system, który dzięki zamontowanym czujnikom ruchu umożliwia zintegrowanie aktywności fizycznej użytkownika z obrazem rzucanym przez projektor na ziemię. Poruszająca się po interaktywnej podłodze osoba uruchamia funkcje gry, co daje możliwość sterowania </a:t>
            </a:r>
            <a:r>
              <a:rPr lang="pl-PL" sz="1800" dirty="0" smtClean="0"/>
              <a:t>                 i </a:t>
            </a:r>
            <a:r>
              <a:rPr lang="pl-PL" sz="1800" dirty="0"/>
              <a:t>poruszania obrazem przy pomocy swoich rąk, czy ciała. Niektóre zestawy wyposażone są w specjalny pisak interaktywny, umożliwiający bardziej precyzyjne sterowanie i wprowadzający nowe funkcje urządzenia.</a:t>
            </a:r>
            <a:endParaRPr lang="pl-PL" sz="1800" dirty="0" smtClean="0"/>
          </a:p>
          <a:p>
            <a:pPr marL="0" indent="0" algn="just">
              <a:buNone/>
            </a:pPr>
            <a:r>
              <a:rPr lang="pl-PL" sz="1800" dirty="0" smtClean="0"/>
              <a:t>Zalety  tej technologii:</a:t>
            </a:r>
          </a:p>
          <a:p>
            <a:pPr>
              <a:buFont typeface="Wingdings" panose="05000000000000000000" pitchFamily="2" charset="2"/>
              <a:buChar char="§"/>
            </a:pPr>
            <a:r>
              <a:rPr lang="pl-PL" sz="1800" dirty="0" smtClean="0"/>
              <a:t>Aktywna zabawa.</a:t>
            </a:r>
          </a:p>
          <a:p>
            <a:pPr>
              <a:buFont typeface="Wingdings" panose="05000000000000000000" pitchFamily="2" charset="2"/>
              <a:buChar char="§"/>
            </a:pPr>
            <a:r>
              <a:rPr lang="pl-PL" sz="1800" dirty="0" smtClean="0"/>
              <a:t>Nauka poprzez zabawę.</a:t>
            </a:r>
          </a:p>
          <a:p>
            <a:pPr>
              <a:buFont typeface="Wingdings" panose="05000000000000000000" pitchFamily="2" charset="2"/>
              <a:buChar char="§"/>
            </a:pPr>
            <a:r>
              <a:rPr lang="pl-PL" sz="1800" dirty="0" smtClean="0"/>
              <a:t>Zachęta do aktywności i ruchu poprzez zabawę.</a:t>
            </a:r>
          </a:p>
          <a:p>
            <a:pPr>
              <a:buFont typeface="Wingdings" panose="05000000000000000000" pitchFamily="2" charset="2"/>
              <a:buChar char="§"/>
            </a:pPr>
            <a:r>
              <a:rPr lang="pl-PL" sz="1800" dirty="0" smtClean="0"/>
              <a:t>Kreatywne zabawy.</a:t>
            </a:r>
          </a:p>
          <a:p>
            <a:pPr>
              <a:buFont typeface="Wingdings" panose="05000000000000000000" pitchFamily="2" charset="2"/>
              <a:buChar char="§"/>
            </a:pPr>
            <a:r>
              <a:rPr lang="pl-PL" sz="1800" dirty="0" smtClean="0"/>
              <a:t>Integracja grupy.</a:t>
            </a:r>
            <a:endParaRPr lang="pl-PL" sz="1800"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55576" y="2636912"/>
            <a:ext cx="3125067" cy="207853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8409499"/>
      </p:ext>
    </p:extLst>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endParaRPr lang="pl-PL"/>
          </a:p>
        </p:txBody>
      </p:sp>
      <p:sp>
        <p:nvSpPr>
          <p:cNvPr id="6" name="Symbol zastępczy zawartości 5"/>
          <p:cNvSpPr>
            <a:spLocks noGrp="1"/>
          </p:cNvSpPr>
          <p:nvPr>
            <p:ph idx="1"/>
          </p:nvPr>
        </p:nvSpPr>
        <p:spPr>
          <a:xfrm>
            <a:off x="467544" y="1628800"/>
            <a:ext cx="7239000" cy="4846320"/>
          </a:xfrm>
        </p:spPr>
        <p:txBody>
          <a:bodyPr/>
          <a:lstStyle/>
          <a:p>
            <a:pPr marL="0" indent="0" algn="ctr">
              <a:buNone/>
            </a:pPr>
            <a:r>
              <a:rPr lang="pl-PL" b="1" dirty="0" smtClean="0">
                <a:solidFill>
                  <a:schemeClr val="accent1"/>
                </a:solidFill>
                <a:effectLst>
                  <a:outerShdw blurRad="38100" dist="38100" dir="2700000" algn="tl">
                    <a:srgbClr val="000000">
                      <a:alpha val="43137"/>
                    </a:srgbClr>
                  </a:outerShdw>
                </a:effectLst>
              </a:rPr>
              <a:t>Prezentację przygotował:</a:t>
            </a:r>
          </a:p>
          <a:p>
            <a:pPr marL="0" indent="0" algn="ctr">
              <a:buNone/>
            </a:pPr>
            <a:r>
              <a:rPr lang="pl-PL" b="1" dirty="0" smtClean="0">
                <a:solidFill>
                  <a:schemeClr val="accent1"/>
                </a:solidFill>
                <a:effectLst>
                  <a:outerShdw blurRad="38100" dist="38100" dir="2700000" algn="tl">
                    <a:srgbClr val="000000">
                      <a:alpha val="43137"/>
                    </a:srgbClr>
                  </a:outerShdw>
                </a:effectLst>
              </a:rPr>
              <a:t>Marcin </a:t>
            </a:r>
            <a:r>
              <a:rPr lang="pl-PL" b="1" dirty="0" err="1" smtClean="0">
                <a:solidFill>
                  <a:schemeClr val="accent1"/>
                </a:solidFill>
                <a:effectLst>
                  <a:outerShdw blurRad="38100" dist="38100" dir="2700000" algn="tl">
                    <a:srgbClr val="000000">
                      <a:alpha val="43137"/>
                    </a:srgbClr>
                  </a:outerShdw>
                </a:effectLst>
              </a:rPr>
              <a:t>Bors</a:t>
            </a:r>
            <a:r>
              <a:rPr lang="pl-PL" b="1" dirty="0" smtClean="0">
                <a:solidFill>
                  <a:schemeClr val="accent1"/>
                </a:solidFill>
                <a:effectLst>
                  <a:outerShdw blurRad="38100" dist="38100" dir="2700000" algn="tl">
                    <a:srgbClr val="000000">
                      <a:alpha val="43137"/>
                    </a:srgbClr>
                  </a:outerShdw>
                </a:effectLst>
              </a:rPr>
              <a:t> klasa VI</a:t>
            </a:r>
          </a:p>
          <a:p>
            <a:pPr marL="0" indent="0" algn="ctr">
              <a:buNone/>
            </a:pPr>
            <a:r>
              <a:rPr lang="pl-PL" b="1" dirty="0" smtClean="0">
                <a:solidFill>
                  <a:schemeClr val="accent1"/>
                </a:solidFill>
                <a:effectLst>
                  <a:outerShdw blurRad="38100" dist="38100" dir="2700000" algn="tl">
                    <a:srgbClr val="000000">
                      <a:alpha val="43137"/>
                    </a:srgbClr>
                  </a:outerShdw>
                </a:effectLst>
              </a:rPr>
              <a:t>Szkoła Podstawowa nr 4</a:t>
            </a:r>
          </a:p>
          <a:p>
            <a:pPr marL="0" indent="0" algn="ctr">
              <a:buNone/>
            </a:pPr>
            <a:r>
              <a:rPr lang="pl-PL" b="1" dirty="0" smtClean="0">
                <a:solidFill>
                  <a:schemeClr val="accent1"/>
                </a:solidFill>
                <a:effectLst>
                  <a:outerShdw blurRad="38100" dist="38100" dir="2700000" algn="tl">
                    <a:srgbClr val="000000">
                      <a:alpha val="43137"/>
                    </a:srgbClr>
                  </a:outerShdw>
                </a:effectLst>
              </a:rPr>
              <a:t>W Skierniewicach</a:t>
            </a:r>
            <a:endParaRPr lang="pl-PL" b="1" dirty="0">
              <a:solidFill>
                <a:schemeClr val="accent1"/>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3200" dirty="0" smtClean="0"/>
              <a:t>Nowoczesne techniki jako super pomoc            w nauce i w nauczaniu</a:t>
            </a:r>
            <a:endParaRPr lang="pl-PL" sz="3200" dirty="0"/>
          </a:p>
        </p:txBody>
      </p:sp>
      <p:pic>
        <p:nvPicPr>
          <p:cNvPr id="2049" name="Picture 1"/>
          <p:cNvPicPr>
            <a:picLocks noGrp="1" noChangeAspect="1" noChangeArrowheads="1"/>
          </p:cNvPicPr>
          <p:nvPr>
            <p:ph sz="half" idx="1"/>
          </p:nvPr>
        </p:nvPicPr>
        <p:blipFill>
          <a:blip r:embed="rId2" cstate="print"/>
          <a:stretch>
            <a:fillRect/>
          </a:stretch>
        </p:blipFill>
        <p:spPr bwMode="auto">
          <a:xfrm>
            <a:off x="1475656" y="2276872"/>
            <a:ext cx="6812992" cy="3168352"/>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r>
              <a:rPr lang="pl-PL" dirty="0" smtClean="0"/>
              <a:t>Spis treści:</a:t>
            </a:r>
            <a:endParaRPr lang="pl-PL" dirty="0"/>
          </a:p>
        </p:txBody>
      </p:sp>
      <p:sp>
        <p:nvSpPr>
          <p:cNvPr id="6" name="Symbol zastępczy zawartości 5"/>
          <p:cNvSpPr>
            <a:spLocks noGrp="1"/>
          </p:cNvSpPr>
          <p:nvPr>
            <p:ph idx="1"/>
          </p:nvPr>
        </p:nvSpPr>
        <p:spPr/>
        <p:txBody>
          <a:bodyPr/>
          <a:lstStyle/>
          <a:p>
            <a:pPr marL="514350" indent="-514350">
              <a:buFont typeface="+mj-lt"/>
              <a:buAutoNum type="arabicPeriod"/>
            </a:pPr>
            <a:r>
              <a:rPr lang="pl-PL" dirty="0" smtClean="0"/>
              <a:t>Tablety interaktywne.</a:t>
            </a:r>
          </a:p>
          <a:p>
            <a:pPr marL="514350" indent="-514350">
              <a:buFont typeface="+mj-lt"/>
              <a:buAutoNum type="arabicPeriod"/>
            </a:pPr>
            <a:r>
              <a:rPr lang="pl-PL" dirty="0" smtClean="0"/>
              <a:t>Programy edukacyjne.</a:t>
            </a:r>
          </a:p>
          <a:p>
            <a:pPr marL="514350" indent="-514350">
              <a:buFont typeface="+mj-lt"/>
              <a:buAutoNum type="arabicPeriod"/>
            </a:pPr>
            <a:r>
              <a:rPr lang="pl-PL" dirty="0" smtClean="0"/>
              <a:t>Zalety stosowania programów edukacyjnych.</a:t>
            </a:r>
          </a:p>
          <a:p>
            <a:pPr marL="514350" indent="-514350">
              <a:buFont typeface="+mj-lt"/>
              <a:buAutoNum type="arabicPeriod"/>
            </a:pPr>
            <a:r>
              <a:rPr lang="pl-PL" dirty="0" smtClean="0"/>
              <a:t>Dzienniki elektroniczne.</a:t>
            </a:r>
          </a:p>
          <a:p>
            <a:pPr marL="514350" indent="-514350">
              <a:buFont typeface="+mj-lt"/>
              <a:buAutoNum type="arabicPeriod"/>
            </a:pPr>
            <a:r>
              <a:rPr lang="pl-PL" dirty="0" smtClean="0"/>
              <a:t>Książki na nośnikach elektronicznych.</a:t>
            </a:r>
          </a:p>
          <a:p>
            <a:pPr marL="514350" indent="-514350">
              <a:buFont typeface="+mj-lt"/>
              <a:buAutoNum type="arabicPeriod"/>
            </a:pPr>
            <a:r>
              <a:rPr lang="pl-PL" dirty="0" smtClean="0"/>
              <a:t>Gry edukacyjne.</a:t>
            </a:r>
          </a:p>
          <a:p>
            <a:pPr marL="514350" indent="-514350">
              <a:buFont typeface="+mj-lt"/>
              <a:buAutoNum type="arabicPeriod"/>
            </a:pPr>
            <a:r>
              <a:rPr lang="pl-PL" smtClean="0"/>
              <a:t>Podłoga interaktywna.</a:t>
            </a:r>
            <a:endParaRPr lang="pl-PL" dirty="0"/>
          </a:p>
        </p:txBody>
      </p:sp>
    </p:spTree>
    <p:extLst>
      <p:ext uri="{BB962C8B-B14F-4D97-AF65-F5344CB8AC3E}">
        <p14:creationId xmlns:p14="http://schemas.microsoft.com/office/powerpoint/2010/main" val="534432970"/>
      </p:ext>
    </p:extLst>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tablety interaktywne         </a:t>
            </a:r>
            <a:endParaRPr lang="pl-PL" dirty="0"/>
          </a:p>
        </p:txBody>
      </p:sp>
      <p:pic>
        <p:nvPicPr>
          <p:cNvPr id="16387" name="Picture 3"/>
          <p:cNvPicPr>
            <a:picLocks noGrp="1" noChangeAspect="1" noChangeArrowheads="1"/>
          </p:cNvPicPr>
          <p:nvPr>
            <p:ph sz="half" idx="1"/>
          </p:nvPr>
        </p:nvPicPr>
        <p:blipFill>
          <a:blip r:embed="rId2" cstate="print"/>
          <a:srcRect/>
          <a:stretch>
            <a:fillRect/>
          </a:stretch>
        </p:blipFill>
        <p:spPr bwMode="auto">
          <a:xfrm>
            <a:off x="539552" y="1844824"/>
            <a:ext cx="3161928" cy="316192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4" name="Symbol zastępczy zawartości 3"/>
          <p:cNvSpPr>
            <a:spLocks noGrp="1"/>
          </p:cNvSpPr>
          <p:nvPr>
            <p:ph sz="half" idx="2"/>
          </p:nvPr>
        </p:nvSpPr>
        <p:spPr/>
        <p:txBody>
          <a:bodyPr>
            <a:normAutofit/>
          </a:bodyPr>
          <a:lstStyle/>
          <a:p>
            <a:pPr algn="just">
              <a:buNone/>
            </a:pPr>
            <a:r>
              <a:rPr lang="pl-PL" sz="1600" dirty="0" smtClean="0"/>
              <a:t>      </a:t>
            </a:r>
            <a:r>
              <a:rPr lang="pl-PL" sz="1600" dirty="0" smtClean="0">
                <a:latin typeface="Ebrima" pitchFamily="2" charset="0"/>
                <a:ea typeface="Ebrima" pitchFamily="2" charset="0"/>
                <a:cs typeface="Ebrima" pitchFamily="2" charset="0"/>
              </a:rPr>
              <a:t>Tablet interaktywny służy do zdalnej obsługi tablicy interaktywnej. Jest to urządzenie bezprzewodowe, co pozwala prowadzącemu prezentację np. nauczycielowi na poruszanie się po sali i równoczesne ingerowanie w treść prezentacji.</a:t>
            </a:r>
            <a:br>
              <a:rPr lang="pl-PL" sz="1600" dirty="0" smtClean="0">
                <a:latin typeface="Ebrima" pitchFamily="2" charset="0"/>
                <a:ea typeface="Ebrima" pitchFamily="2" charset="0"/>
                <a:cs typeface="Ebrima" pitchFamily="2" charset="0"/>
              </a:rPr>
            </a:br>
            <a:r>
              <a:rPr lang="pl-PL" sz="1600" dirty="0" smtClean="0">
                <a:latin typeface="Ebrima" pitchFamily="2" charset="0"/>
                <a:ea typeface="Ebrima" pitchFamily="2" charset="0"/>
                <a:cs typeface="Ebrima" pitchFamily="2" charset="0"/>
              </a:rPr>
              <a:t/>
            </a:r>
            <a:br>
              <a:rPr lang="pl-PL" sz="1600" dirty="0" smtClean="0">
                <a:latin typeface="Ebrima" pitchFamily="2" charset="0"/>
                <a:ea typeface="Ebrima" pitchFamily="2" charset="0"/>
                <a:cs typeface="Ebrima" pitchFamily="2" charset="0"/>
              </a:rPr>
            </a:br>
            <a:r>
              <a:rPr lang="pl-PL" sz="1600" dirty="0" smtClean="0">
                <a:latin typeface="Ebrima" pitchFamily="2" charset="0"/>
                <a:ea typeface="Ebrima" pitchFamily="2" charset="0"/>
                <a:cs typeface="Ebrima" pitchFamily="2" charset="0"/>
              </a:rPr>
              <a:t>Doskonałe rozwiązanie do klas                   z nauczaniem integracyjnym. Osoby nie mające możliwości podejścia do tablicy mogą również czynnie uczestniczyć w lekcji.</a:t>
            </a:r>
            <a:endParaRPr lang="pl-PL" sz="1600" dirty="0">
              <a:latin typeface="Ebrima" pitchFamily="2" charset="0"/>
              <a:ea typeface="Ebrima" pitchFamily="2" charset="0"/>
              <a:cs typeface="Ebrima"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smtClean="0"/>
              <a:t>Programy edukacyjne</a:t>
            </a:r>
            <a:endParaRPr lang="pl-PL" dirty="0"/>
          </a:p>
        </p:txBody>
      </p:sp>
      <p:pic>
        <p:nvPicPr>
          <p:cNvPr id="17410" name="Picture 2"/>
          <p:cNvPicPr>
            <a:picLocks noGrp="1" noChangeAspect="1" noChangeArrowheads="1"/>
          </p:cNvPicPr>
          <p:nvPr>
            <p:ph sz="half" idx="1"/>
          </p:nvPr>
        </p:nvPicPr>
        <p:blipFill>
          <a:blip r:embed="rId2" cstate="print"/>
          <a:srcRect/>
          <a:stretch>
            <a:fillRect/>
          </a:stretch>
        </p:blipFill>
        <p:spPr bwMode="auto">
          <a:xfrm>
            <a:off x="467544" y="1556792"/>
            <a:ext cx="2680886" cy="2115468"/>
          </a:xfrm>
          <a:prstGeom prst="rect">
            <a:avLst/>
          </a:prstGeom>
          <a:noFill/>
          <a:ln w="9525">
            <a:noFill/>
            <a:miter lim="800000"/>
            <a:headEnd/>
            <a:tailEnd/>
          </a:ln>
        </p:spPr>
      </p:pic>
      <p:sp>
        <p:nvSpPr>
          <p:cNvPr id="4" name="Symbol zastępczy zawartości 3"/>
          <p:cNvSpPr>
            <a:spLocks noGrp="1"/>
          </p:cNvSpPr>
          <p:nvPr>
            <p:ph sz="half" idx="2"/>
          </p:nvPr>
        </p:nvSpPr>
        <p:spPr/>
        <p:txBody>
          <a:bodyPr>
            <a:normAutofit fontScale="62500" lnSpcReduction="20000"/>
          </a:bodyPr>
          <a:lstStyle/>
          <a:p>
            <a:pPr algn="just">
              <a:buNone/>
            </a:pPr>
            <a:r>
              <a:rPr lang="pl-PL" sz="2900" dirty="0" smtClean="0">
                <a:latin typeface="Ebrima" panose="02000000000000000000" pitchFamily="2" charset="0"/>
                <a:ea typeface="Ebrima" panose="02000000000000000000" pitchFamily="2" charset="0"/>
                <a:cs typeface="Ebrima" panose="02000000000000000000" pitchFamily="2" charset="0"/>
              </a:rPr>
              <a:t>     Szkoły </a:t>
            </a:r>
            <a:r>
              <a:rPr lang="pl-PL" sz="2900" dirty="0">
                <a:latin typeface="Ebrima" panose="02000000000000000000" pitchFamily="2" charset="0"/>
                <a:ea typeface="Ebrima" panose="02000000000000000000" pitchFamily="2" charset="0"/>
                <a:cs typeface="Ebrima" panose="02000000000000000000" pitchFamily="2" charset="0"/>
              </a:rPr>
              <a:t>posiadają pracownie komputerowe, z których uczniowie korzystają nie tylko na lekcjach informatyki, ale również coraz częściej na innych lekcjach. Współczesny nauczyciel do realizacji zadań dydaktycznych używa również technologii informacyjnej. </a:t>
            </a:r>
            <a:endParaRPr lang="pl-PL" sz="2900" dirty="0" smtClean="0">
              <a:latin typeface="Ebrima" panose="02000000000000000000" pitchFamily="2" charset="0"/>
              <a:ea typeface="Ebrima" panose="02000000000000000000" pitchFamily="2" charset="0"/>
              <a:cs typeface="Ebrima" panose="02000000000000000000" pitchFamily="2" charset="0"/>
            </a:endParaRPr>
          </a:p>
          <a:p>
            <a:pPr algn="just">
              <a:buNone/>
            </a:pPr>
            <a:r>
              <a:rPr lang="pl-PL" sz="2900" dirty="0">
                <a:latin typeface="Ebrima" panose="02000000000000000000" pitchFamily="2" charset="0"/>
                <a:ea typeface="Ebrima" panose="02000000000000000000" pitchFamily="2" charset="0"/>
                <a:cs typeface="Ebrima" panose="02000000000000000000" pitchFamily="2" charset="0"/>
              </a:rPr>
              <a:t> </a:t>
            </a:r>
            <a:r>
              <a:rPr lang="pl-PL" sz="2900" dirty="0" smtClean="0">
                <a:latin typeface="Ebrima" panose="02000000000000000000" pitchFamily="2" charset="0"/>
                <a:ea typeface="Ebrima" panose="02000000000000000000" pitchFamily="2" charset="0"/>
                <a:cs typeface="Ebrima" panose="02000000000000000000" pitchFamily="2" charset="0"/>
              </a:rPr>
              <a:t>    Nauczanie </a:t>
            </a:r>
            <a:r>
              <a:rPr lang="pl-PL" sz="2900" dirty="0">
                <a:latin typeface="Ebrima" panose="02000000000000000000" pitchFamily="2" charset="0"/>
                <a:ea typeface="Ebrima" panose="02000000000000000000" pitchFamily="2" charset="0"/>
                <a:cs typeface="Ebrima" panose="02000000000000000000" pitchFamily="2" charset="0"/>
              </a:rPr>
              <a:t>wspomagane komputerem stosowane na lekcjach pozwala nie tylko rozwijać umiejętności informatyczne, ale także poprzez zastosowanie odpowiednich programów edukacyjnych stwarza </a:t>
            </a:r>
            <a:r>
              <a:rPr lang="pl-PL" sz="2900" dirty="0" smtClean="0">
                <a:latin typeface="Ebrima" panose="02000000000000000000" pitchFamily="2" charset="0"/>
                <a:ea typeface="Ebrima" panose="02000000000000000000" pitchFamily="2" charset="0"/>
                <a:cs typeface="Ebrima" panose="02000000000000000000" pitchFamily="2" charset="0"/>
              </a:rPr>
              <a:t>znakomite </a:t>
            </a:r>
            <a:r>
              <a:rPr lang="pl-PL" sz="2900" dirty="0">
                <a:latin typeface="Ebrima" panose="02000000000000000000" pitchFamily="2" charset="0"/>
                <a:ea typeface="Ebrima" panose="02000000000000000000" pitchFamily="2" charset="0"/>
                <a:cs typeface="Ebrima" panose="02000000000000000000" pitchFamily="2" charset="0"/>
              </a:rPr>
              <a:t>warunki dla rozwoju myślenia twórczego dzieci. Komputer multimedialny wraz z odpowiednim oprogramowaniem jest bardzo dobrym narzędziem do pracy na lekcji. </a:t>
            </a:r>
          </a:p>
          <a:p>
            <a:pPr>
              <a:buNone/>
            </a:pPr>
            <a:endParaRPr lang="pl-PL"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241" y="4437112"/>
            <a:ext cx="3152775" cy="14478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fontScale="90000"/>
          </a:bodyPr>
          <a:lstStyle/>
          <a:p>
            <a:pPr algn="ctr"/>
            <a:r>
              <a:rPr lang="pl-PL" dirty="0" smtClean="0"/>
              <a:t>Zalety stosowania programów edukacyjnych</a:t>
            </a:r>
            <a:endParaRPr lang="pl-PL" dirty="0"/>
          </a:p>
        </p:txBody>
      </p:sp>
      <p:sp>
        <p:nvSpPr>
          <p:cNvPr id="6" name="Symbol zastępczy zawartości 5"/>
          <p:cNvSpPr>
            <a:spLocks noGrp="1"/>
          </p:cNvSpPr>
          <p:nvPr>
            <p:ph idx="1"/>
          </p:nvPr>
        </p:nvSpPr>
        <p:spPr>
          <a:xfrm>
            <a:off x="457200" y="1609416"/>
            <a:ext cx="7499176" cy="5131952"/>
          </a:xfrm>
        </p:spPr>
        <p:txBody>
          <a:bodyPr>
            <a:normAutofit fontScale="25000" lnSpcReduction="20000"/>
          </a:bodyPr>
          <a:lstStyle/>
          <a:p>
            <a:pPr marL="342900" lvl="0" indent="-342900">
              <a:lnSpc>
                <a:spcPct val="150000"/>
              </a:lnSpc>
              <a:spcAft>
                <a:spcPts val="1000"/>
              </a:spcAft>
              <a:buFont typeface="Courier New"/>
              <a:buChar char="o"/>
            </a:pPr>
            <a:r>
              <a:rPr lang="pl-PL" sz="4000" dirty="0">
                <a:solidFill>
                  <a:srgbClr val="000000"/>
                </a:solidFill>
                <a:latin typeface="Ebrima"/>
                <a:ea typeface="Times New Roman"/>
                <a:cs typeface="Arial"/>
              </a:rPr>
              <a:t>Obrazy i dźwięki, których dostarczają techniczne środki wzrokowo - słuchowe, przedstawiają rzeczywistość w sposób różnorodny i bogaty. U uczniów pobudza się ciekawość oraz chęć i gotowość uczenia się. </a:t>
            </a:r>
            <a:endParaRPr lang="pl-PL" sz="4000" dirty="0">
              <a:latin typeface="Calibri"/>
              <a:ea typeface="Calibri"/>
              <a:cs typeface="Times New Roman"/>
            </a:endParaRPr>
          </a:p>
          <a:p>
            <a:pPr marL="342900" lvl="0" indent="-342900">
              <a:lnSpc>
                <a:spcPct val="150000"/>
              </a:lnSpc>
              <a:spcAft>
                <a:spcPts val="1000"/>
              </a:spcAft>
              <a:buSzPts val="1000"/>
              <a:buFont typeface="Courier New"/>
              <a:buChar char="o"/>
              <a:tabLst>
                <a:tab pos="457200" algn="l"/>
              </a:tabLst>
            </a:pPr>
            <a:r>
              <a:rPr lang="pl-PL" sz="4000" dirty="0">
                <a:solidFill>
                  <a:srgbClr val="000000"/>
                </a:solidFill>
                <a:latin typeface="Ebrima"/>
                <a:ea typeface="Times New Roman"/>
                <a:cs typeface="Arial"/>
              </a:rPr>
              <a:t>Proces kształcenia jest maksymalnie indywidualizowany (każdy uczeń ma inną osobowość i pracuje w innym tempie). </a:t>
            </a:r>
            <a:endParaRPr lang="pl-PL" sz="4000" dirty="0">
              <a:latin typeface="Calibri"/>
              <a:ea typeface="Calibri"/>
              <a:cs typeface="Times New Roman"/>
            </a:endParaRPr>
          </a:p>
          <a:p>
            <a:pPr marL="342900" lvl="0" indent="-342900">
              <a:lnSpc>
                <a:spcPct val="150000"/>
              </a:lnSpc>
              <a:spcAft>
                <a:spcPts val="1000"/>
              </a:spcAft>
              <a:buSzPts val="1000"/>
              <a:buFont typeface="Courier New"/>
              <a:buChar char="o"/>
              <a:tabLst>
                <a:tab pos="457200" algn="l"/>
              </a:tabLst>
            </a:pPr>
            <a:r>
              <a:rPr lang="pl-PL" sz="4000" dirty="0">
                <a:solidFill>
                  <a:srgbClr val="000000"/>
                </a:solidFill>
                <a:latin typeface="Ebrima"/>
                <a:ea typeface="Times New Roman"/>
                <a:cs typeface="Arial"/>
              </a:rPr>
              <a:t>Zajęcia lekcyjne są wzbogacone o nowe rozwiązania metodyczne, co zachęca uczniów do większego wysiłku umysłowego i wiary we własne siły </a:t>
            </a:r>
            <a:endParaRPr lang="pl-PL" sz="4000" dirty="0">
              <a:latin typeface="Calibri"/>
              <a:ea typeface="Calibri"/>
              <a:cs typeface="Times New Roman"/>
            </a:endParaRPr>
          </a:p>
          <a:p>
            <a:pPr marL="342900" lvl="0" indent="-342900">
              <a:lnSpc>
                <a:spcPct val="150000"/>
              </a:lnSpc>
              <a:spcAft>
                <a:spcPts val="1000"/>
              </a:spcAft>
              <a:buSzPts val="1000"/>
              <a:buFont typeface="Courier New"/>
              <a:buChar char="o"/>
              <a:tabLst>
                <a:tab pos="457200" algn="l"/>
              </a:tabLst>
            </a:pPr>
            <a:r>
              <a:rPr lang="pl-PL" sz="4000" dirty="0">
                <a:solidFill>
                  <a:srgbClr val="000000"/>
                </a:solidFill>
                <a:latin typeface="Ebrima"/>
                <a:ea typeface="Times New Roman"/>
                <a:cs typeface="Arial"/>
              </a:rPr>
              <a:t>Dzieci jednocześnie uczą się i bawią, co powoduje wzrost efektywności nauczania. </a:t>
            </a:r>
            <a:endParaRPr lang="pl-PL" sz="4000" dirty="0">
              <a:latin typeface="Calibri"/>
              <a:ea typeface="Calibri"/>
              <a:cs typeface="Times New Roman"/>
            </a:endParaRPr>
          </a:p>
          <a:p>
            <a:pPr marL="342900" lvl="0" indent="-342900">
              <a:lnSpc>
                <a:spcPct val="150000"/>
              </a:lnSpc>
              <a:spcAft>
                <a:spcPts val="1000"/>
              </a:spcAft>
              <a:buSzPts val="1000"/>
              <a:buFont typeface="Courier New"/>
              <a:buChar char="o"/>
              <a:tabLst>
                <a:tab pos="457200" algn="l"/>
              </a:tabLst>
            </a:pPr>
            <a:r>
              <a:rPr lang="pl-PL" sz="4000" dirty="0">
                <a:solidFill>
                  <a:srgbClr val="000000"/>
                </a:solidFill>
                <a:latin typeface="Ebrima"/>
                <a:ea typeface="Times New Roman"/>
                <a:cs typeface="Arial"/>
              </a:rPr>
              <a:t>Rozwija się samodzielność dzieci i kształtuje w nich postawa poszukująca i twórcza. </a:t>
            </a:r>
            <a:endParaRPr lang="pl-PL" sz="4000" dirty="0">
              <a:latin typeface="Calibri"/>
              <a:ea typeface="Calibri"/>
              <a:cs typeface="Times New Roman"/>
            </a:endParaRPr>
          </a:p>
          <a:p>
            <a:pPr marL="342900" lvl="0" indent="-342900">
              <a:lnSpc>
                <a:spcPct val="150000"/>
              </a:lnSpc>
              <a:spcAft>
                <a:spcPts val="1000"/>
              </a:spcAft>
              <a:buSzPts val="1000"/>
              <a:buFont typeface="Courier New"/>
              <a:buChar char="o"/>
              <a:tabLst>
                <a:tab pos="457200" algn="l"/>
              </a:tabLst>
            </a:pPr>
            <a:r>
              <a:rPr lang="pl-PL" sz="4000" dirty="0">
                <a:solidFill>
                  <a:srgbClr val="000000"/>
                </a:solidFill>
                <a:latin typeface="Ebrima"/>
                <a:ea typeface="Times New Roman"/>
                <a:cs typeface="Arial"/>
              </a:rPr>
              <a:t>Komputer odpowiednio użyty w czasie lekcji wyzwala dużą aktywność uczniów w porównaniu z innymi środkami dydaktycznymi, podnosi efekty nauczania. </a:t>
            </a:r>
            <a:endParaRPr lang="pl-PL" sz="4000" dirty="0">
              <a:latin typeface="Calibri"/>
              <a:ea typeface="Calibri"/>
              <a:cs typeface="Times New Roman"/>
            </a:endParaRPr>
          </a:p>
          <a:p>
            <a:pPr marL="342900" lvl="0" indent="-342900">
              <a:lnSpc>
                <a:spcPct val="150000"/>
              </a:lnSpc>
              <a:spcAft>
                <a:spcPts val="1000"/>
              </a:spcAft>
              <a:buSzPts val="1000"/>
              <a:buFont typeface="Courier New"/>
              <a:buChar char="o"/>
              <a:tabLst>
                <a:tab pos="457200" algn="l"/>
              </a:tabLst>
            </a:pPr>
            <a:r>
              <a:rPr lang="pl-PL" sz="4000" dirty="0">
                <a:solidFill>
                  <a:srgbClr val="000000"/>
                </a:solidFill>
                <a:latin typeface="Ebrima"/>
                <a:ea typeface="Times New Roman"/>
                <a:cs typeface="Arial"/>
              </a:rPr>
              <a:t>Komputer ma duże znaczenie w reedukacji dzieci z trudnościami w nauce. Odpowiednie programy pomagają w nauce czytania, w opanowaniu ortografii, gramatyki, liczenia oraz rozwiązywania zadań. </a:t>
            </a:r>
            <a:endParaRPr lang="pl-PL" sz="4000" dirty="0">
              <a:latin typeface="Calibri"/>
              <a:ea typeface="Calibri"/>
              <a:cs typeface="Times New Roman"/>
            </a:endParaRPr>
          </a:p>
          <a:p>
            <a:pPr marL="342900" lvl="0" indent="-342900">
              <a:lnSpc>
                <a:spcPct val="150000"/>
              </a:lnSpc>
              <a:spcAft>
                <a:spcPts val="1000"/>
              </a:spcAft>
              <a:buSzPts val="1000"/>
              <a:buFont typeface="Courier New"/>
              <a:buChar char="o"/>
              <a:tabLst>
                <a:tab pos="457200" algn="l"/>
              </a:tabLst>
            </a:pPr>
            <a:r>
              <a:rPr lang="pl-PL" sz="4000" dirty="0">
                <a:solidFill>
                  <a:srgbClr val="000000"/>
                </a:solidFill>
                <a:latin typeface="Ebrima"/>
                <a:ea typeface="Times New Roman"/>
                <a:cs typeface="Arial"/>
              </a:rPr>
              <a:t>Komputer nie zdenerwuje się mimo kolejnych potknięć ucznia Dzięki zdolności do powtarzania tych samych operacji, wielokrotnie powtórzy zadanie czy polecenie, nie irytując się jak człowiek. Dlatego przy jego pomocy nauka staje się łatwiejsza dla ucznia. Dziecko może pracować z komputerem bez stresu, gdyż nie stawia on ocen. </a:t>
            </a:r>
            <a:endParaRPr lang="pl-PL" sz="4000" dirty="0">
              <a:latin typeface="Calibri"/>
              <a:ea typeface="Calibri"/>
              <a:cs typeface="Times New Roman"/>
            </a:endParaRPr>
          </a:p>
          <a:p>
            <a:pPr marL="342900" lvl="0" indent="-342900">
              <a:lnSpc>
                <a:spcPct val="150000"/>
              </a:lnSpc>
              <a:spcAft>
                <a:spcPts val="1000"/>
              </a:spcAft>
              <a:buSzPts val="1000"/>
              <a:buFont typeface="Courier New"/>
              <a:buChar char="o"/>
              <a:tabLst>
                <a:tab pos="457200" algn="l"/>
              </a:tabLst>
            </a:pPr>
            <a:r>
              <a:rPr lang="pl-PL" sz="4000" dirty="0">
                <a:solidFill>
                  <a:srgbClr val="000000"/>
                </a:solidFill>
                <a:latin typeface="Ebrima"/>
                <a:ea typeface="Times New Roman"/>
                <a:cs typeface="Arial"/>
              </a:rPr>
              <a:t>Może spowodować istotne zmiany wzorów nauczania oraz interakcji w klasie szkolnej. Podczas pracy z komputerem uczniowie rozmawiają ze sobą, wzajemnie zadają sobie pytania i udzielają na nie odpowiedzi, głośno komentują swe osiągnięcia. </a:t>
            </a:r>
            <a:endParaRPr lang="pl-PL" sz="4000" dirty="0">
              <a:latin typeface="Calibri"/>
              <a:ea typeface="Calibri"/>
              <a:cs typeface="Times New Roman"/>
            </a:endParaRPr>
          </a:p>
          <a:p>
            <a:endParaRPr lang="pl-PL" dirty="0"/>
          </a:p>
        </p:txBody>
      </p:sp>
    </p:spTree>
    <p:extLst>
      <p:ext uri="{BB962C8B-B14F-4D97-AF65-F5344CB8AC3E}">
        <p14:creationId xmlns:p14="http://schemas.microsoft.com/office/powerpoint/2010/main" val="2014089511"/>
      </p:ext>
    </p:extLst>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Zalety cd.</a:t>
            </a:r>
            <a:endParaRPr lang="pl-PL" dirty="0"/>
          </a:p>
        </p:txBody>
      </p:sp>
      <p:sp>
        <p:nvSpPr>
          <p:cNvPr id="3" name="Symbol zastępczy zawartości 2"/>
          <p:cNvSpPr>
            <a:spLocks noGrp="1"/>
          </p:cNvSpPr>
          <p:nvPr>
            <p:ph idx="1"/>
          </p:nvPr>
        </p:nvSpPr>
        <p:spPr/>
        <p:txBody>
          <a:bodyPr>
            <a:normAutofit fontScale="40000" lnSpcReduction="20000"/>
          </a:bodyPr>
          <a:lstStyle/>
          <a:p>
            <a:pPr marL="342900" lvl="0" indent="-342900">
              <a:lnSpc>
                <a:spcPct val="150000"/>
              </a:lnSpc>
              <a:spcAft>
                <a:spcPts val="1000"/>
              </a:spcAft>
              <a:buSzPts val="1000"/>
              <a:buFont typeface="Courier New"/>
              <a:buChar char="o"/>
              <a:tabLst>
                <a:tab pos="457200" algn="l"/>
              </a:tabLst>
            </a:pPr>
            <a:r>
              <a:rPr lang="pl-PL" sz="2800" dirty="0">
                <a:solidFill>
                  <a:srgbClr val="000000"/>
                </a:solidFill>
                <a:latin typeface="Ebrima"/>
                <a:ea typeface="Times New Roman"/>
                <a:cs typeface="Arial"/>
              </a:rPr>
              <a:t>Wykorzystując komputer, dzieci uczą się formułowania problemu i analizowania możliwości optymalnych rozwiązań. Uzyskane wyniki wyrabiają u dzieci nawyk myślenia twórczego. </a:t>
            </a:r>
            <a:endParaRPr lang="pl-PL" sz="3600" dirty="0">
              <a:latin typeface="Calibri"/>
              <a:ea typeface="Calibri"/>
              <a:cs typeface="Times New Roman"/>
            </a:endParaRPr>
          </a:p>
          <a:p>
            <a:pPr marL="342900" lvl="0" indent="-342900">
              <a:lnSpc>
                <a:spcPct val="150000"/>
              </a:lnSpc>
              <a:spcAft>
                <a:spcPts val="1000"/>
              </a:spcAft>
              <a:buSzPts val="1000"/>
              <a:buFont typeface="Courier New"/>
              <a:buChar char="o"/>
              <a:tabLst>
                <a:tab pos="457200" algn="l"/>
              </a:tabLst>
            </a:pPr>
            <a:r>
              <a:rPr lang="pl-PL" sz="2800" dirty="0">
                <a:solidFill>
                  <a:srgbClr val="000000"/>
                </a:solidFill>
                <a:latin typeface="Ebrima"/>
                <a:ea typeface="Times New Roman"/>
                <a:cs typeface="Arial"/>
              </a:rPr>
              <a:t>Wykorzystanie komputera do opracowania nowego materiału bądź samodzielnego wykonywania zadań przez uczniów przyczynia się do powstania pozytywnej motywacji w czasie nauki. </a:t>
            </a:r>
            <a:endParaRPr lang="pl-PL" sz="3600" dirty="0">
              <a:latin typeface="Calibri"/>
              <a:ea typeface="Calibri"/>
              <a:cs typeface="Times New Roman"/>
            </a:endParaRPr>
          </a:p>
          <a:p>
            <a:pPr marL="342900" lvl="0" indent="-342900">
              <a:lnSpc>
                <a:spcPct val="150000"/>
              </a:lnSpc>
              <a:spcAft>
                <a:spcPts val="1000"/>
              </a:spcAft>
              <a:buSzPts val="1000"/>
              <a:buFont typeface="Courier New"/>
              <a:buChar char="o"/>
              <a:tabLst>
                <a:tab pos="457200" algn="l"/>
              </a:tabLst>
            </a:pPr>
            <a:r>
              <a:rPr lang="pl-PL" sz="2800" dirty="0">
                <a:solidFill>
                  <a:srgbClr val="000000"/>
                </a:solidFill>
                <a:latin typeface="Ebrima"/>
                <a:ea typeface="Times New Roman"/>
                <a:cs typeface="Arial"/>
              </a:rPr>
              <a:t>Rozbudza ona także aktywność poznawczą uczniów i umiejętność rozwiązywania przez nich zadań i problemów o różnym stopniu trudności. </a:t>
            </a:r>
            <a:endParaRPr lang="pl-PL" sz="3600" dirty="0">
              <a:latin typeface="Calibri"/>
              <a:ea typeface="Calibri"/>
              <a:cs typeface="Times New Roman"/>
            </a:endParaRPr>
          </a:p>
          <a:p>
            <a:pPr marL="342900" lvl="0" indent="-342900">
              <a:lnSpc>
                <a:spcPct val="150000"/>
              </a:lnSpc>
              <a:spcAft>
                <a:spcPts val="1000"/>
              </a:spcAft>
              <a:buSzPts val="1000"/>
              <a:buFont typeface="Courier New"/>
              <a:buChar char="o"/>
              <a:tabLst>
                <a:tab pos="457200" algn="l"/>
              </a:tabLst>
            </a:pPr>
            <a:r>
              <a:rPr lang="pl-PL" sz="2800" dirty="0">
                <a:solidFill>
                  <a:srgbClr val="000000"/>
                </a:solidFill>
                <a:latin typeface="Ebrima"/>
                <a:ea typeface="Times New Roman"/>
                <a:cs typeface="Arial"/>
              </a:rPr>
              <a:t>Zarejestrowanie na lekcji prób wykonania zadania lub ćwiczenia przez uczącego się stwarza możliwość porównywania osiągnięć różnych uczniów, co </a:t>
            </a:r>
            <a:r>
              <a:rPr lang="pl-PL" sz="2500" dirty="0">
                <a:solidFill>
                  <a:srgbClr val="000000"/>
                </a:solidFill>
                <a:latin typeface="Ebrima"/>
                <a:ea typeface="Times New Roman"/>
                <a:cs typeface="Arial"/>
              </a:rPr>
              <a:t>stanowi</a:t>
            </a:r>
            <a:r>
              <a:rPr lang="pl-PL" sz="2800" dirty="0">
                <a:solidFill>
                  <a:srgbClr val="000000"/>
                </a:solidFill>
                <a:latin typeface="Ebrima"/>
                <a:ea typeface="Times New Roman"/>
                <a:cs typeface="Arial"/>
              </a:rPr>
              <a:t> zalążek współzawodnictwa. Praca z komputerem bez wątpienia rozwija wyobraźnię. </a:t>
            </a:r>
            <a:endParaRPr lang="pl-PL" sz="3600" dirty="0">
              <a:latin typeface="Calibri"/>
              <a:ea typeface="Calibri"/>
              <a:cs typeface="Times New Roman"/>
            </a:endParaRPr>
          </a:p>
          <a:p>
            <a:pPr marL="342900" lvl="0" indent="-342900">
              <a:lnSpc>
                <a:spcPct val="150000"/>
              </a:lnSpc>
              <a:spcAft>
                <a:spcPts val="1000"/>
              </a:spcAft>
              <a:buSzPts val="1000"/>
              <a:buFont typeface="Courier New"/>
              <a:buChar char="o"/>
              <a:tabLst>
                <a:tab pos="457200" algn="l"/>
              </a:tabLst>
            </a:pPr>
            <a:r>
              <a:rPr lang="pl-PL" sz="2800" dirty="0">
                <a:solidFill>
                  <a:srgbClr val="000000"/>
                </a:solidFill>
                <a:latin typeface="Ebrima"/>
                <a:ea typeface="Times New Roman"/>
                <a:cs typeface="Arial"/>
              </a:rPr>
              <a:t>Zastosowanie dydaktycznych gier komputerowych wprowadza taki właśnie element współzawodnictwa, silnie aktywizuje, zachęca ucznia do rywalizacji z samym komputerem</a:t>
            </a:r>
            <a:r>
              <a:rPr lang="pl-PL" sz="2800" dirty="0" smtClean="0">
                <a:solidFill>
                  <a:srgbClr val="000000"/>
                </a:solidFill>
                <a:latin typeface="Ebrima"/>
                <a:ea typeface="Times New Roman"/>
                <a:cs typeface="Arial"/>
              </a:rPr>
              <a:t>.</a:t>
            </a:r>
          </a:p>
          <a:p>
            <a:pPr marL="342900" lvl="0" indent="-342900">
              <a:lnSpc>
                <a:spcPct val="150000"/>
              </a:lnSpc>
              <a:spcAft>
                <a:spcPts val="1000"/>
              </a:spcAft>
              <a:buSzPts val="1000"/>
              <a:buFont typeface="Courier New"/>
              <a:buChar char="o"/>
              <a:tabLst>
                <a:tab pos="457200" algn="l"/>
              </a:tabLst>
            </a:pPr>
            <a:r>
              <a:rPr lang="pl-PL" sz="2500" dirty="0">
                <a:solidFill>
                  <a:srgbClr val="000000"/>
                </a:solidFill>
                <a:latin typeface="Arial"/>
              </a:rPr>
              <a:t> Poprzez korzystanie ze sprzętu informatycznego wyrabiany jest nawyk koncentrowania się i dobrego organizowania pracy. Opanowanie określonych umiejętności w pracy z komputerem, takich jak: znajomość klawiatury i sposobów użycia określonych klawiszy, uruchamianie programów i praca z nimi stanowią ważny element kultury informatycznej, którą dzieci powinny wzbogacać na dalszych etapach edukacji. </a:t>
            </a:r>
            <a:endParaRPr lang="pl-PL" sz="2500" dirty="0">
              <a:latin typeface="Calibri"/>
              <a:ea typeface="Calibri"/>
              <a:cs typeface="Times New Roman"/>
            </a:endParaRPr>
          </a:p>
          <a:p>
            <a:pPr marL="0" indent="0">
              <a:lnSpc>
                <a:spcPct val="150000"/>
              </a:lnSpc>
              <a:spcAft>
                <a:spcPts val="1000"/>
              </a:spcAft>
              <a:buNone/>
            </a:pPr>
            <a:r>
              <a:rPr lang="pl-PL" sz="2800" dirty="0">
                <a:solidFill>
                  <a:srgbClr val="000000"/>
                </a:solidFill>
                <a:latin typeface="Ebrima"/>
                <a:ea typeface="Times New Roman"/>
                <a:cs typeface="Arial"/>
              </a:rPr>
              <a:t>        Dobry program przeznaczony dla dzieci w wieku szkolnym powinien nawiązywać do doświadczeń życiowych dziecka, być atrakcyjny pod względem graficznym, dźwiękowym oraz nieskomplikowany w obsłudze. Powinien rozwijać myślenie twórcze dziecka.</a:t>
            </a:r>
            <a:endParaRPr lang="pl-PL" sz="3600" dirty="0">
              <a:latin typeface="Calibri"/>
              <a:ea typeface="Calibri"/>
              <a:cs typeface="Times New Roman"/>
            </a:endParaRPr>
          </a:p>
          <a:p>
            <a:endParaRPr lang="pl-PL" dirty="0"/>
          </a:p>
        </p:txBody>
      </p:sp>
    </p:spTree>
    <p:extLst>
      <p:ext uri="{BB962C8B-B14F-4D97-AF65-F5344CB8AC3E}">
        <p14:creationId xmlns:p14="http://schemas.microsoft.com/office/powerpoint/2010/main" val="198566305"/>
      </p:ext>
    </p:extLst>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Dzienniki elektroniczne</a:t>
            </a:r>
            <a:endParaRPr lang="pl-PL" dirty="0"/>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539552" y="2492896"/>
            <a:ext cx="3168353" cy="211223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Symbol zastępczy zawartości 3"/>
          <p:cNvSpPr>
            <a:spLocks noGrp="1"/>
          </p:cNvSpPr>
          <p:nvPr>
            <p:ph sz="half" idx="2"/>
          </p:nvPr>
        </p:nvSpPr>
        <p:spPr/>
        <p:txBody>
          <a:bodyPr>
            <a:normAutofit fontScale="77500" lnSpcReduction="20000"/>
          </a:bodyPr>
          <a:lstStyle/>
          <a:p>
            <a:pPr algn="just">
              <a:buNone/>
            </a:pPr>
            <a:r>
              <a:rPr lang="pl-PL" dirty="0" smtClean="0">
                <a:latin typeface="Ebrima" panose="02000000000000000000" pitchFamily="2" charset="0"/>
                <a:ea typeface="Ebrima" panose="02000000000000000000" pitchFamily="2" charset="0"/>
                <a:cs typeface="Ebrima" panose="02000000000000000000" pitchFamily="2" charset="0"/>
              </a:rPr>
              <a:t>      W wielu szkołach jest często stosowany, jako dodatkowy element kontaktu z rodzicami, ponadto zakres informacji przechowywanych                  w dziennikach elektronicznych jest przeważnie większy niż    w tradycyjnych szkolnych dziennikach. </a:t>
            </a:r>
          </a:p>
          <a:p>
            <a:pPr algn="just">
              <a:buNone/>
            </a:pPr>
            <a:r>
              <a:rPr lang="pl-PL" dirty="0" smtClean="0">
                <a:latin typeface="Ebrima" panose="02000000000000000000" pitchFamily="2" charset="0"/>
                <a:ea typeface="Ebrima" panose="02000000000000000000" pitchFamily="2" charset="0"/>
                <a:cs typeface="Ebrima" panose="02000000000000000000" pitchFamily="2" charset="0"/>
              </a:rPr>
              <a:t>      </a:t>
            </a:r>
            <a:r>
              <a:rPr lang="pl-PL" dirty="0">
                <a:latin typeface="Ebrima" panose="02000000000000000000" pitchFamily="2" charset="0"/>
                <a:ea typeface="Ebrima" panose="02000000000000000000" pitchFamily="2" charset="0"/>
                <a:cs typeface="Ebrima" panose="02000000000000000000" pitchFamily="2" charset="0"/>
              </a:rPr>
              <a:t>W</a:t>
            </a:r>
            <a:r>
              <a:rPr lang="pl-PL" dirty="0" smtClean="0">
                <a:latin typeface="Ebrima" panose="02000000000000000000" pitchFamily="2" charset="0"/>
                <a:ea typeface="Ebrima" panose="02000000000000000000" pitchFamily="2" charset="0"/>
                <a:cs typeface="Ebrima" panose="02000000000000000000" pitchFamily="2" charset="0"/>
              </a:rPr>
              <a:t> 2009 r. MEN pozwoliło na  stosowanie dzienników elektronicznych umożliwiając szkołom prowadzenie wyłącznie dziennika elektronicznego w miejsce ich papierowych poprzedników.</a:t>
            </a:r>
          </a:p>
          <a:p>
            <a:pPr algn="just">
              <a:buNone/>
            </a:pPr>
            <a:endParaRPr lang="pl-PL" dirty="0">
              <a:latin typeface="Ebrima" panose="02000000000000000000" pitchFamily="2" charset="0"/>
              <a:ea typeface="Ebrima" panose="02000000000000000000" pitchFamily="2" charset="0"/>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Książki na nośnikach elektronicznych</a:t>
            </a:r>
            <a:endParaRPr lang="pl-PL" dirty="0"/>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427108" y="2060849"/>
            <a:ext cx="3496820" cy="32403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Symbol zastępczy zawartości 3"/>
          <p:cNvSpPr>
            <a:spLocks noGrp="1"/>
          </p:cNvSpPr>
          <p:nvPr>
            <p:ph sz="half" idx="2"/>
          </p:nvPr>
        </p:nvSpPr>
        <p:spPr/>
        <p:txBody>
          <a:bodyPr>
            <a:normAutofit fontScale="70000" lnSpcReduction="20000"/>
          </a:bodyPr>
          <a:lstStyle/>
          <a:p>
            <a:pPr algn="just">
              <a:buNone/>
            </a:pPr>
            <a:r>
              <a:rPr lang="pl-PL" dirty="0" smtClean="0">
                <a:latin typeface="Ebrima" panose="02000000000000000000" pitchFamily="2" charset="0"/>
                <a:ea typeface="Ebrima" panose="02000000000000000000" pitchFamily="2" charset="0"/>
                <a:cs typeface="Ebrima" panose="02000000000000000000" pitchFamily="2" charset="0"/>
              </a:rPr>
              <a:t>      E </a:t>
            </a:r>
            <a:r>
              <a:rPr lang="pl-PL" dirty="0" err="1" smtClean="0">
                <a:latin typeface="Ebrima" panose="02000000000000000000" pitchFamily="2" charset="0"/>
                <a:ea typeface="Ebrima" panose="02000000000000000000" pitchFamily="2" charset="0"/>
                <a:cs typeface="Ebrima" panose="02000000000000000000" pitchFamily="2" charset="0"/>
              </a:rPr>
              <a:t>book</a:t>
            </a:r>
            <a:r>
              <a:rPr lang="pl-PL" dirty="0" smtClean="0">
                <a:latin typeface="Ebrima" panose="02000000000000000000" pitchFamily="2" charset="0"/>
                <a:ea typeface="Ebrima" panose="02000000000000000000" pitchFamily="2" charset="0"/>
                <a:cs typeface="Ebrima" panose="02000000000000000000" pitchFamily="2" charset="0"/>
              </a:rPr>
              <a:t> często jest elektroniczną wersją publikacji tradycyjnej, jednak niektóre e-książki istnieją bez drukowanego odpowiednika. Publikacja elektroniczna jest niekiedy ujmowana szerzej, gdyż obejmuje materiały elektroniczne niebędące książkami, jak choćby artykuły internetowe. E-książki można czytać na dedykowanych urządzeniach, czyli </a:t>
            </a:r>
            <a:r>
              <a:rPr lang="pl-PL" dirty="0" smtClean="0">
                <a:solidFill>
                  <a:schemeClr val="tx1">
                    <a:lumMod val="95000"/>
                    <a:lumOff val="5000"/>
                  </a:schemeClr>
                </a:solidFill>
                <a:latin typeface="Ebrima" panose="02000000000000000000" pitchFamily="2" charset="0"/>
                <a:ea typeface="Ebrima" panose="02000000000000000000" pitchFamily="2" charset="0"/>
                <a:cs typeface="Ebrima" panose="02000000000000000000" pitchFamily="2" charset="0"/>
              </a:rPr>
              <a:t>czytnikach, </a:t>
            </a:r>
            <a:r>
              <a:rPr lang="pl-PL" dirty="0" smtClean="0">
                <a:latin typeface="Ebrima" panose="02000000000000000000" pitchFamily="2" charset="0"/>
                <a:ea typeface="Ebrima" panose="02000000000000000000" pitchFamily="2" charset="0"/>
                <a:cs typeface="Ebrima" panose="02000000000000000000" pitchFamily="2" charset="0"/>
              </a:rPr>
              <a:t>ale także na dowolnym urządzeniu komputerowym z kontrolowanym ekranem, w tym desktopach, laptopach, tabletach, palmtopach             i smartfonach. </a:t>
            </a:r>
            <a:endParaRPr lang="pl-PL" dirty="0">
              <a:latin typeface="Ebrima" panose="02000000000000000000" pitchFamily="2" charset="0"/>
              <a:ea typeface="Ebrima" panose="02000000000000000000" pitchFamily="2" charset="0"/>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3400" advTm="12000">
        <p14:reveal/>
      </p:transition>
    </mc:Choice>
    <mc:Fallback xmlns="">
      <p:transition spd="slow" advTm="12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ędrówka">
  <a:themeElements>
    <a:clrScheme name="Wędrówk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Wędrówk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ędrówk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252</TotalTime>
  <Words>916</Words>
  <Application>Microsoft Office PowerPoint</Application>
  <PresentationFormat>Pokaz na ekranie (4:3)</PresentationFormat>
  <Paragraphs>52</Paragraphs>
  <Slides>12</Slides>
  <Notes>0</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12</vt:i4>
      </vt:variant>
    </vt:vector>
  </HeadingPairs>
  <TitlesOfParts>
    <vt:vector size="22" baseType="lpstr">
      <vt:lpstr>Arial</vt:lpstr>
      <vt:lpstr>Calibri</vt:lpstr>
      <vt:lpstr>Courier New</vt:lpstr>
      <vt:lpstr>Ebrima</vt:lpstr>
      <vt:lpstr>Franklin Gothic Book</vt:lpstr>
      <vt:lpstr>Franklin Gothic Medium</vt:lpstr>
      <vt:lpstr>Times New Roman</vt:lpstr>
      <vt:lpstr>Wingdings</vt:lpstr>
      <vt:lpstr>Wingdings 2</vt:lpstr>
      <vt:lpstr>Wędrówka</vt:lpstr>
      <vt:lpstr>Zastosowanie technologii                  w edukacji</vt:lpstr>
      <vt:lpstr>Nowoczesne techniki jako super pomoc            w nauce i w nauczaniu</vt:lpstr>
      <vt:lpstr>Spis treści:</vt:lpstr>
      <vt:lpstr>        tablety interaktywne         </vt:lpstr>
      <vt:lpstr>Programy edukacyjne</vt:lpstr>
      <vt:lpstr>Zalety stosowania programów edukacyjnych</vt:lpstr>
      <vt:lpstr>Zalety cd.</vt:lpstr>
      <vt:lpstr>Dzienniki elektroniczne</vt:lpstr>
      <vt:lpstr>Książki na nośnikach elektronicznych</vt:lpstr>
      <vt:lpstr>Gry edukacyjne</vt:lpstr>
      <vt:lpstr>Podłoga interaktywna</vt:lpstr>
      <vt:lpstr>Prezentacja programu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Zastosowanie technologii w edukacji</dc:title>
  <dc:creator>Marcin</dc:creator>
  <cp:lastModifiedBy>Adam Wenus</cp:lastModifiedBy>
  <cp:revision>40</cp:revision>
  <dcterms:created xsi:type="dcterms:W3CDTF">2021-03-21T19:00:27Z</dcterms:created>
  <dcterms:modified xsi:type="dcterms:W3CDTF">2021-03-23T19:26:34Z</dcterms:modified>
</cp:coreProperties>
</file>