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0" r:id="rId3"/>
    <p:sldId id="261" r:id="rId4"/>
    <p:sldId id="258" r:id="rId5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A41B8FD-CA96-4CCE-A394-0638FBBA34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38957C74-6FE1-41CB-BE0C-57B8C8340E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88F24AA5-83AB-46DA-9B99-BB14745F95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D1109-8DC6-492F-9658-711EC0E40566}" type="datetimeFigureOut">
              <a:rPr lang="pl-PL" smtClean="0"/>
              <a:t>21.03.2021</a:t>
            </a:fld>
            <a:endParaRPr lang="pl-PL" dirty="0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245FEB3A-B4D5-4623-AC97-2C58826994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2029415C-C7B3-4EC2-9642-3E2BF24BF1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5E75E-2223-4074-8E8D-B9D71405FBA6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9947861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D7AB8DE-86BC-4A84-828B-2169C46F63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053540B5-2A15-4EED-A107-B552176F33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A6602CCD-7298-47EF-B209-A167B80E6C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D1109-8DC6-492F-9658-711EC0E40566}" type="datetimeFigureOut">
              <a:rPr lang="pl-PL" smtClean="0"/>
              <a:t>21.03.2021</a:t>
            </a:fld>
            <a:endParaRPr lang="pl-PL" dirty="0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912B30CB-F4C0-4E1D-9108-D675796947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AA2DC81D-AC3C-4983-A61C-8EB61A88E8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5E75E-2223-4074-8E8D-B9D71405FBA6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186740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5E1FC35A-78FD-4F95-9987-CBB10201652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4D1E4278-D165-4DEB-B314-2ED2F1F37F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0F439E6D-B7E1-4F5A-98E6-76313144D8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D1109-8DC6-492F-9658-711EC0E40566}" type="datetimeFigureOut">
              <a:rPr lang="pl-PL" smtClean="0"/>
              <a:t>21.03.2021</a:t>
            </a:fld>
            <a:endParaRPr lang="pl-PL" dirty="0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C13C7C7E-10F7-46AE-8E35-91112E6C67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FBF80A50-2760-4FE9-A36A-928ADB0CEC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5E75E-2223-4074-8E8D-B9D71405FBA6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434739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C15FD3C-A9EF-4210-8156-E40B05627D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7E308A1-FB74-4FC7-B95A-7FECBA2E63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79988228-1B9C-4B9F-82E3-A8D5A4CC9C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D1109-8DC6-492F-9658-711EC0E40566}" type="datetimeFigureOut">
              <a:rPr lang="pl-PL" smtClean="0"/>
              <a:t>21.03.2021</a:t>
            </a:fld>
            <a:endParaRPr lang="pl-PL" dirty="0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B22A814B-6441-486C-9D9B-7066008CE6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94B6A4EC-5167-491A-8174-7EA2012E42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5E75E-2223-4074-8E8D-B9D71405FBA6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4501440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F94D410-ED1E-48AC-9990-2EB10E5924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D51861E5-095C-40A2-A13C-0CED0F7B6E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BAADBC7E-3558-4BB0-BEEA-BE9FE3818C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D1109-8DC6-492F-9658-711EC0E40566}" type="datetimeFigureOut">
              <a:rPr lang="pl-PL" smtClean="0"/>
              <a:t>21.03.2021</a:t>
            </a:fld>
            <a:endParaRPr lang="pl-PL" dirty="0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E7538DAB-2CDB-427A-8315-D33139C0F2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4988BB70-60EF-4273-8BA6-AED8F09FDE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5E75E-2223-4074-8E8D-B9D71405FBA6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9861521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9A01DE4-D1DB-4FE9-B867-76E8A7D14E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7AC94BC-F872-4A9B-B0FE-07DD0182151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BC5A132A-E78A-4C79-99A4-8E98149714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0AED4F97-270D-4C39-B892-F6D84F7F2C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D1109-8DC6-492F-9658-711EC0E40566}" type="datetimeFigureOut">
              <a:rPr lang="pl-PL" smtClean="0"/>
              <a:t>21.03.2021</a:t>
            </a:fld>
            <a:endParaRPr lang="pl-PL" dirty="0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BD9F9744-027D-4125-A41F-77A266900E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617A1650-3002-4EC0-B9E1-61C3BEF80E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5E75E-2223-4074-8E8D-B9D71405FBA6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835415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5C16BD3-6FFC-44B5-9DA3-0FF4060CF7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09781065-F3DE-4BBB-8174-43D8F40B7C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3D7BE6F7-9A38-4230-98EA-0DD1B4C93B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B166BCA4-EEDA-4A61-A6F2-910F0A5384C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78D542FF-0087-4591-8FEC-19C9034730C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850A0D51-5419-4F04-8C94-F2B5E5018F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D1109-8DC6-492F-9658-711EC0E40566}" type="datetimeFigureOut">
              <a:rPr lang="pl-PL" smtClean="0"/>
              <a:t>21.03.2021</a:t>
            </a:fld>
            <a:endParaRPr lang="pl-PL" dirty="0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DCE75951-48DD-400F-9CC6-62E60DA6F6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33740A9C-FD72-4D5D-8BCD-C6D5B26E0E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5E75E-2223-4074-8E8D-B9D71405FBA6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724473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E6F9585-C686-47FC-9B58-60D391B837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3ED46FAF-8032-4287-A703-FE99C02FC8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D1109-8DC6-492F-9658-711EC0E40566}" type="datetimeFigureOut">
              <a:rPr lang="pl-PL" smtClean="0"/>
              <a:t>21.03.2021</a:t>
            </a:fld>
            <a:endParaRPr lang="pl-PL" dirty="0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8C58052C-93A6-45DB-9E92-04E92A90AB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3C123615-9D81-443D-B5A1-33E0B249A7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5E75E-2223-4074-8E8D-B9D71405FBA6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16989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2227177F-61B0-4D15-A59E-C735F7737A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D1109-8DC6-492F-9658-711EC0E40566}" type="datetimeFigureOut">
              <a:rPr lang="pl-PL" smtClean="0"/>
              <a:t>21.03.2021</a:t>
            </a:fld>
            <a:endParaRPr lang="pl-PL" dirty="0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75C0E6D9-EEF2-49F2-9304-9023F5025E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3E6870E9-8ACD-452B-B246-C3445D6312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5E75E-2223-4074-8E8D-B9D71405FBA6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314645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0386F5A-677B-4707-A0B5-4C341D874C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A0C122B-79CC-4168-A2D0-422B26E726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9BFFA0C0-DCCD-4688-8EE3-DFBE7472CD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A262E06D-946A-411D-A8F6-BF77CE7CF1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D1109-8DC6-492F-9658-711EC0E40566}" type="datetimeFigureOut">
              <a:rPr lang="pl-PL" smtClean="0"/>
              <a:t>21.03.2021</a:t>
            </a:fld>
            <a:endParaRPr lang="pl-PL" dirty="0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98CCB10E-118F-4609-9F66-692A3F5CC8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ED076530-87C2-4391-B65E-EC08CC5159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5E75E-2223-4074-8E8D-B9D71405FBA6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12094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9738FF5-7A2D-40E4-8F44-12BBE825D5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92D36352-3B80-4F85-97CD-9A489B0F5AD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 dirty="0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F55EB880-6D86-4111-8F16-F6D5277A12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4C5E0812-EED1-4064-9F5C-4FB2DB4499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D1109-8DC6-492F-9658-711EC0E40566}" type="datetimeFigureOut">
              <a:rPr lang="pl-PL" smtClean="0"/>
              <a:t>21.03.2021</a:t>
            </a:fld>
            <a:endParaRPr lang="pl-PL" dirty="0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93BC857B-1A0E-47D3-91BE-129F1825F6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78E8894E-D6A6-4980-986A-87DC527BAA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5E75E-2223-4074-8E8D-B9D71405FBA6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9473626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B2A727B7-BFE8-4F4F-A610-AC747EE46F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DDAF872A-A9E6-45E6-BB54-2EFAAABFC2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734F50D7-A113-4623-A2BF-F645E519058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1D1109-8DC6-492F-9658-711EC0E40566}" type="datetimeFigureOut">
              <a:rPr lang="pl-PL" smtClean="0"/>
              <a:t>21.03.2021</a:t>
            </a:fld>
            <a:endParaRPr lang="pl-PL" dirty="0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CD8FC59C-93DD-4AEB-9E02-C7B07A26A9F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78155869-CC87-4584-A667-4BAAF6A8FAB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65E75E-2223-4074-8E8D-B9D71405FBA6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724667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7A5B017-8F44-4060-ABF9-BB8460172B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2" y="0"/>
            <a:ext cx="6526637" cy="987425"/>
          </a:xfrm>
        </p:spPr>
        <p:txBody>
          <a:bodyPr>
            <a:normAutofit/>
          </a:bodyPr>
          <a:lstStyle/>
          <a:p>
            <a:r>
              <a:rPr lang="pl-PL" dirty="0">
                <a:solidFill>
                  <a:srgbClr val="0070C0"/>
                </a:solidFill>
                <a:latin typeface="+mn-lt"/>
              </a:rPr>
              <a:t>Dzień Nowych Technologii w Edukacji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7AF2D61B-7D42-4D9A-A0D2-2EBC7D341F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0" y="987425"/>
            <a:ext cx="5251508" cy="5861050"/>
          </a:xfrm>
        </p:spPr>
        <p:txBody>
          <a:bodyPr>
            <a:normAutofit/>
          </a:bodyPr>
          <a:lstStyle/>
          <a:p>
            <a:r>
              <a:rPr lang="pl-PL" sz="1800" dirty="0">
                <a:latin typeface="+mj-lt"/>
              </a:rPr>
              <a:t>Dzień Nowych Technologii odbywa się już od 3 lat,     22 marca, z inicjatywy Ministerstwa Edukacji i Nauki, którego celem jest popularyzowanie technologii </a:t>
            </a:r>
            <a:r>
              <a:rPr lang="pl-PL" sz="1800" b="0" i="0" dirty="0">
                <a:effectLst/>
                <a:latin typeface="+mj-lt"/>
              </a:rPr>
              <a:t> informacyjno-komunikacyjnych wykorzystywanych w pracy z uczniami w szkole i poza nią.</a:t>
            </a:r>
          </a:p>
          <a:p>
            <a:r>
              <a:rPr lang="pl-PL" sz="1800" dirty="0">
                <a:latin typeface="+mj-lt"/>
              </a:rPr>
              <a:t>W szkołach coraz częściej wykorzystuje się nowe technologie (tzw. </a:t>
            </a:r>
            <a:r>
              <a:rPr lang="pl-PL" sz="1800" b="0" i="0" dirty="0">
                <a:effectLst/>
                <a:latin typeface="+mj-lt"/>
              </a:rPr>
              <a:t>E-learning)</a:t>
            </a:r>
            <a:r>
              <a:rPr lang="pl-PL" sz="1800" dirty="0">
                <a:latin typeface="+mj-lt"/>
              </a:rPr>
              <a:t>. Podstawą stanowią komputery z dostępem do Internetu, ale również coraz chętniej wykorzystuje się np. tablety i tablice interaktywne, wizualizery (to nowocześniejsze  rzutniki), platformy interaktywne oraz quizy, specjalne oprogramowanie, dzienniki elektroniczne czy książki na nośnikach elektronicznych. Dzięki temu szkoła staje się  stale nowocześniejsza, a nauka łatwiejsza, ciekawsza oraz przyjemniejsza.</a:t>
            </a:r>
          </a:p>
          <a:p>
            <a:endParaRPr lang="pl-PL" dirty="0">
              <a:latin typeface="+mj-lt"/>
            </a:endParaRPr>
          </a:p>
        </p:txBody>
      </p:sp>
      <p:pic>
        <p:nvPicPr>
          <p:cNvPr id="1036" name="Picture 12" descr="Nowa pracownia informatyczna w mareckiej &quot;Dwójce&quot; - Życie Powiatu na  Mazowszu">
            <a:extLst>
              <a:ext uri="{FF2B5EF4-FFF2-40B4-BE49-F238E27FC236}">
                <a16:creationId xmlns:a16="http://schemas.microsoft.com/office/drawing/2014/main" id="{CABF0D3B-C117-4E59-9C1C-650E7940F893}"/>
              </a:ext>
            </a:extLst>
          </p:cNvPr>
          <p:cNvPicPr>
            <a:picLocks noGrp="1" noChangeAspect="1" noChangeArrowheads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950" r="12950"/>
          <a:stretch>
            <a:fillRect/>
          </a:stretch>
        </p:blipFill>
        <p:spPr bwMode="auto">
          <a:xfrm>
            <a:off x="6324600" y="0"/>
            <a:ext cx="5867400" cy="4632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ytuł 1">
            <a:extLst>
              <a:ext uri="{FF2B5EF4-FFF2-40B4-BE49-F238E27FC236}">
                <a16:creationId xmlns:a16="http://schemas.microsoft.com/office/drawing/2014/main" id="{7C36F9C5-7084-4215-B826-E64AF220843D}"/>
              </a:ext>
            </a:extLst>
          </p:cNvPr>
          <p:cNvSpPr txBox="1">
            <a:spLocks/>
          </p:cNvSpPr>
          <p:nvPr/>
        </p:nvSpPr>
        <p:spPr>
          <a:xfrm>
            <a:off x="6324601" y="4632952"/>
            <a:ext cx="5867400" cy="65211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dirty="0">
                <a:latin typeface="+mn-lt"/>
              </a:rPr>
              <a:t>Pracownia informatyczna</a:t>
            </a:r>
          </a:p>
        </p:txBody>
      </p:sp>
    </p:spTree>
    <p:extLst>
      <p:ext uri="{BB962C8B-B14F-4D97-AF65-F5344CB8AC3E}">
        <p14:creationId xmlns:p14="http://schemas.microsoft.com/office/powerpoint/2010/main" val="2802551689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  <p:bldP spid="1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7A5B017-8F44-4060-ABF9-BB8460172B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5721292" cy="897622"/>
          </a:xfrm>
        </p:spPr>
        <p:txBody>
          <a:bodyPr>
            <a:normAutofit/>
          </a:bodyPr>
          <a:lstStyle/>
          <a:p>
            <a:r>
              <a:rPr lang="pl-PL" dirty="0">
                <a:solidFill>
                  <a:srgbClr val="00B050"/>
                </a:solidFill>
                <a:latin typeface="+mn-lt"/>
              </a:rPr>
              <a:t>Zalety nowych technologii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7AF2D61B-7D42-4D9A-A0D2-2EBC7D341F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0" y="897623"/>
            <a:ext cx="5721292" cy="5960377"/>
          </a:xfrm>
        </p:spPr>
        <p:txBody>
          <a:bodyPr/>
          <a:lstStyle/>
          <a:p>
            <a:r>
              <a:rPr lang="pl-PL" sz="1800" b="1" i="0" dirty="0">
                <a:effectLst/>
                <a:latin typeface="+mj-lt"/>
              </a:rPr>
              <a:t>Do zalet należą:</a:t>
            </a:r>
          </a:p>
          <a:p>
            <a:r>
              <a:rPr lang="pl-PL" sz="1800" b="0" i="0" dirty="0">
                <a:effectLst/>
                <a:latin typeface="+mj-lt"/>
              </a:rPr>
              <a:t>1. Znaczne ułatwianie edukacji różnym grupom osób np. dzieciom i młodzieży niepełnosprawnej: niewidomym, słabosłyszącym czy chorym przewlekle, których stan zdrowia uniemożliwia przebywanie w szkole. Dzięki zastosowaniu nowoczesnych technologii mogą oni zdobywać wiedzę w sposób, który jest dostosowany do ich możliwości, czy to z wykorzystaniem e-learningu czy specjalnych oprogramowań. </a:t>
            </a:r>
          </a:p>
          <a:p>
            <a:r>
              <a:rPr lang="pl-PL" sz="1800" b="0" i="0" dirty="0">
                <a:effectLst/>
                <a:latin typeface="+mj-lt"/>
              </a:rPr>
              <a:t>2. Prowadzenie lekcji z wykorzystaniem nowatorskich tablic interaktywnych, które aktywizują młodzież, niwelując niechęć w trakcie słuchania wykładów nauczycieli. Dzięki tablicom i innym urządzeniom interaktywnym, uczniowie biorą w lekcji czynny udział i więcej z niej zapamiętują.          Z kolei dzienniki elektroniczne ułatwiają kontakt rodziców z nauczycielami oraz sprawiają, że ukrycie złych ocen oraz uwag za zachowanie będzie o wiele trudniejsze niż dawniej.</a:t>
            </a:r>
          </a:p>
          <a:p>
            <a:r>
              <a:rPr lang="pl-PL" sz="1800" b="0" i="0" dirty="0">
                <a:effectLst/>
                <a:latin typeface="+mj-lt"/>
              </a:rPr>
              <a:t>3. Wyrównanie szans edukacyjnych pomiędzy uczniami wsi i miast.</a:t>
            </a:r>
          </a:p>
          <a:p>
            <a:endParaRPr lang="pl-PL" sz="1800" b="0" i="0" dirty="0">
              <a:effectLst/>
              <a:latin typeface="+mj-lt"/>
            </a:endParaRPr>
          </a:p>
          <a:p>
            <a:endParaRPr lang="pl-PL" dirty="0">
              <a:latin typeface="+mj-lt"/>
            </a:endParaRPr>
          </a:p>
        </p:txBody>
      </p:sp>
      <p:pic>
        <p:nvPicPr>
          <p:cNvPr id="2052" name="Picture 4" descr="Cyfrowa szkoła na miarę naszych czasów. Jak nowe technologie zmieniają  edukację? - Stawiam Na Edukację">
            <a:extLst>
              <a:ext uri="{FF2B5EF4-FFF2-40B4-BE49-F238E27FC236}">
                <a16:creationId xmlns:a16="http://schemas.microsoft.com/office/drawing/2014/main" id="{1D597942-EFB0-43ED-A1DA-AEA63E6DBDF9}"/>
              </a:ext>
            </a:extLst>
          </p:cNvPr>
          <p:cNvPicPr>
            <a:picLocks noGrp="1" noChangeAspect="1" noChangeArrowheads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08" r="2508"/>
          <a:stretch>
            <a:fillRect/>
          </a:stretch>
        </p:blipFill>
        <p:spPr bwMode="auto">
          <a:xfrm>
            <a:off x="6019800" y="0"/>
            <a:ext cx="6172200" cy="4873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93226514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7A5B017-8F44-4060-ABF9-BB8460172B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5721292" cy="897622"/>
          </a:xfrm>
        </p:spPr>
        <p:txBody>
          <a:bodyPr>
            <a:normAutofit/>
          </a:bodyPr>
          <a:lstStyle/>
          <a:p>
            <a:r>
              <a:rPr lang="pl-PL" dirty="0">
                <a:solidFill>
                  <a:srgbClr val="FF0000"/>
                </a:solidFill>
                <a:latin typeface="+mn-lt"/>
              </a:rPr>
              <a:t>Wady nowych technologii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7AF2D61B-7D42-4D9A-A0D2-2EBC7D341F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0" y="897623"/>
            <a:ext cx="5721292" cy="5960377"/>
          </a:xfrm>
        </p:spPr>
        <p:txBody>
          <a:bodyPr/>
          <a:lstStyle/>
          <a:p>
            <a:r>
              <a:rPr lang="pl-PL" sz="1800" b="1" i="0" dirty="0">
                <a:effectLst/>
                <a:latin typeface="+mj-lt"/>
              </a:rPr>
              <a:t>Do wad należą:</a:t>
            </a:r>
          </a:p>
          <a:p>
            <a:r>
              <a:rPr lang="pl-PL" sz="1800" dirty="0">
                <a:latin typeface="+mj-lt"/>
              </a:rPr>
              <a:t>1. </a:t>
            </a:r>
            <a:r>
              <a:rPr lang="pl-PL" sz="1800" b="0" i="0" dirty="0">
                <a:effectLst/>
                <a:latin typeface="+mj-lt"/>
              </a:rPr>
              <a:t>Spędzanie sporej ilości czasu w Internecie (uzależnienie od Internetu i komputera). </a:t>
            </a:r>
          </a:p>
          <a:p>
            <a:r>
              <a:rPr lang="pl-PL" sz="1800" b="0" i="0" dirty="0">
                <a:effectLst/>
                <a:latin typeface="+mj-lt"/>
              </a:rPr>
              <a:t>2. Trudności z nawiązywaniem prawidłowych relacji. </a:t>
            </a:r>
          </a:p>
          <a:p>
            <a:r>
              <a:rPr lang="pl-PL" sz="1800" dirty="0">
                <a:latin typeface="+mj-lt"/>
              </a:rPr>
              <a:t>3. </a:t>
            </a:r>
            <a:r>
              <a:rPr lang="pl-PL" sz="1800" b="0" i="0" dirty="0">
                <a:effectLst/>
                <a:latin typeface="+mj-lt"/>
              </a:rPr>
              <a:t>Pisanie maili i SMS-ów sprawia, że coraz mniej chętnie piszemy ręcznie, przez co szybciej męczy się nam ręka i mamy trudności w utrzymaniu kaligraficznego pisma.</a:t>
            </a:r>
          </a:p>
          <a:p>
            <a:r>
              <a:rPr lang="pl-PL" sz="1800" dirty="0">
                <a:latin typeface="+mj-lt"/>
              </a:rPr>
              <a:t>4. Koszty finansowe nowych technologii.</a:t>
            </a:r>
          </a:p>
          <a:p>
            <a:endParaRPr lang="pl-PL" sz="1800" dirty="0">
              <a:latin typeface="+mj-lt"/>
            </a:endParaRPr>
          </a:p>
          <a:p>
            <a:r>
              <a:rPr lang="pl-PL" sz="1800" b="1" i="0" dirty="0">
                <a:effectLst/>
                <a:latin typeface="+mj-lt"/>
              </a:rPr>
              <a:t>Nowoczesne technologie są dobre pod warunkiem, że odpowiednio je wykorzystujemy i czerpiemy z nich zalety</a:t>
            </a:r>
            <a:r>
              <a:rPr lang="pl-PL" sz="1800" b="0" i="0" dirty="0">
                <a:effectLst/>
                <a:latin typeface="+mj-lt"/>
              </a:rPr>
              <a:t>. Warto wprowadzać je do szkół, gdzie ich zadaniem jest ułatwianie nauki i czynienie jej jeszcze przyjemniejszej dla odbiorców.</a:t>
            </a:r>
            <a:r>
              <a:rPr lang="pl-PL" sz="1800" dirty="0">
                <a:latin typeface="+mj-lt"/>
              </a:rPr>
              <a:t> </a:t>
            </a:r>
            <a:r>
              <a:rPr lang="pl-PL" sz="1800" b="0" i="0" dirty="0">
                <a:effectLst/>
                <a:latin typeface="+mj-lt"/>
              </a:rPr>
              <a:t>Korzystajmy z nowoczesnych technologii rozsądnie.</a:t>
            </a:r>
          </a:p>
          <a:p>
            <a:endParaRPr lang="pl-PL" sz="1800" b="0" i="0" dirty="0">
              <a:effectLst/>
              <a:latin typeface="+mj-lt"/>
            </a:endParaRPr>
          </a:p>
          <a:p>
            <a:endParaRPr lang="pl-PL" dirty="0">
              <a:latin typeface="+mj-lt"/>
            </a:endParaRPr>
          </a:p>
        </p:txBody>
      </p:sp>
      <p:pic>
        <p:nvPicPr>
          <p:cNvPr id="3078" name="Picture 6" descr="Nowe technologie pułapką dla najmłodszych?">
            <a:extLst>
              <a:ext uri="{FF2B5EF4-FFF2-40B4-BE49-F238E27FC236}">
                <a16:creationId xmlns:a16="http://schemas.microsoft.com/office/drawing/2014/main" id="{FC809009-8D6C-421D-A4AC-091522DDBA8A}"/>
              </a:ext>
            </a:extLst>
          </p:cNvPr>
          <p:cNvPicPr>
            <a:picLocks noGrp="1" noChangeAspect="1" noChangeArrowheads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85" r="7785"/>
          <a:stretch>
            <a:fillRect/>
          </a:stretch>
        </p:blipFill>
        <p:spPr bwMode="auto">
          <a:xfrm>
            <a:off x="6019800" y="0"/>
            <a:ext cx="6172200" cy="4873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23526819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7A5B017-8F44-4060-ABF9-BB8460172B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6019800" cy="612396"/>
          </a:xfrm>
        </p:spPr>
        <p:txBody>
          <a:bodyPr>
            <a:normAutofit/>
          </a:bodyPr>
          <a:lstStyle/>
          <a:p>
            <a:r>
              <a:rPr lang="pl-PL" dirty="0"/>
              <a:t>Nauka zdalna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7AF2D61B-7D42-4D9A-A0D2-2EBC7D341F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-1" y="612396"/>
            <a:ext cx="6019800" cy="6245604"/>
          </a:xfrm>
        </p:spPr>
        <p:txBody>
          <a:bodyPr>
            <a:normAutofit/>
          </a:bodyPr>
          <a:lstStyle/>
          <a:p>
            <a:r>
              <a:rPr lang="pl-PL" sz="1800" b="1" i="0" dirty="0">
                <a:effectLst/>
                <a:latin typeface="+mj-lt"/>
              </a:rPr>
              <a:t>Nauka zdalna</a:t>
            </a:r>
            <a:r>
              <a:rPr lang="pl-PL" sz="1800" b="0" i="0" dirty="0">
                <a:effectLst/>
                <a:latin typeface="+mj-lt"/>
              </a:rPr>
              <a:t> jest nową formą edukacji na odległość , bez fizycznej sali lekcyjnej. Trwa ona już od </a:t>
            </a:r>
            <a:r>
              <a:rPr lang="pl-PL" sz="1800" dirty="0">
                <a:latin typeface="+mj-lt"/>
              </a:rPr>
              <a:t>roku z powodu Koronawirusa. </a:t>
            </a:r>
            <a:r>
              <a:rPr lang="pl-PL" sz="1800" b="0" i="0" dirty="0">
                <a:effectLst/>
                <a:latin typeface="+mj-lt"/>
              </a:rPr>
              <a:t>Właśnie w tym ciężkim czasie dla wszystkich uczniów oraz nauczycieli, jak również rodziców nauka w ten sposób ma </a:t>
            </a:r>
            <a:r>
              <a:rPr lang="pl-PL" sz="1800" b="1" i="0" dirty="0">
                <a:effectLst/>
                <a:latin typeface="+mj-lt"/>
              </a:rPr>
              <a:t>plusy np.: </a:t>
            </a:r>
          </a:p>
          <a:p>
            <a:r>
              <a:rPr lang="pl-PL" sz="1800" b="0" i="0" dirty="0">
                <a:effectLst/>
                <a:latin typeface="+mj-lt"/>
              </a:rPr>
              <a:t>- mniejsza </a:t>
            </a:r>
            <a:r>
              <a:rPr lang="pl-PL" sz="1800" dirty="0">
                <a:latin typeface="+mj-lt"/>
              </a:rPr>
              <a:t>możliwość zarażenia się,</a:t>
            </a:r>
            <a:r>
              <a:rPr lang="pl-PL" sz="1800" b="0" i="0" dirty="0">
                <a:effectLst/>
                <a:latin typeface="+mj-lt"/>
              </a:rPr>
              <a:t> </a:t>
            </a:r>
          </a:p>
          <a:p>
            <a:r>
              <a:rPr lang="pl-PL" sz="1800" b="0" i="0" dirty="0">
                <a:effectLst/>
                <a:latin typeface="+mj-lt"/>
              </a:rPr>
              <a:t>- brak tracenia czasu na dojazd do szkoły i powrót do domu. </a:t>
            </a:r>
          </a:p>
          <a:p>
            <a:r>
              <a:rPr lang="pl-PL" sz="1800" b="1" i="0" dirty="0">
                <a:effectLst/>
                <a:latin typeface="+mj-lt"/>
              </a:rPr>
              <a:t>Minusy to np.: </a:t>
            </a:r>
          </a:p>
          <a:p>
            <a:r>
              <a:rPr lang="pl-PL" sz="1800" b="0" i="0" dirty="0">
                <a:effectLst/>
                <a:latin typeface="+mj-lt"/>
              </a:rPr>
              <a:t>- brak bezpośredniego kontaktu z rówieśnikami i nauczycielami, powodujące u niektórych osób problemy psychiczne - depresje</a:t>
            </a:r>
            <a:r>
              <a:rPr lang="pl-PL" sz="1800" dirty="0">
                <a:latin typeface="+mj-lt"/>
              </a:rPr>
              <a:t>,</a:t>
            </a:r>
            <a:endParaRPr lang="pl-PL" sz="1800" b="0" i="0" dirty="0">
              <a:effectLst/>
              <a:latin typeface="+mj-lt"/>
            </a:endParaRPr>
          </a:p>
          <a:p>
            <a:r>
              <a:rPr lang="pl-PL" sz="1800" dirty="0">
                <a:latin typeface="+mj-lt"/>
              </a:rPr>
              <a:t>- </a:t>
            </a:r>
            <a:r>
              <a:rPr lang="pl-PL" sz="1800" b="0" i="0" dirty="0">
                <a:effectLst/>
                <a:latin typeface="+mj-lt"/>
              </a:rPr>
              <a:t>niektórzy uczniowie mają mniejsza wiedzę z powodu łatwego dostępu podczas lekcji do stron z gotowymi odpowiedziami do zadań, </a:t>
            </a:r>
          </a:p>
          <a:p>
            <a:r>
              <a:rPr lang="pl-PL" sz="1800" b="0" i="0" dirty="0">
                <a:effectLst/>
                <a:latin typeface="+mj-lt"/>
              </a:rPr>
              <a:t>- codzienne kilkugodzinne lekcje przed </a:t>
            </a:r>
            <a:r>
              <a:rPr lang="pl-PL" sz="1800" dirty="0">
                <a:latin typeface="+mj-lt"/>
              </a:rPr>
              <a:t>monitorem, wpływają na brak ruchu fizycznego, a tego przyczyną jest rozpowszechniająca się u dzieci i młodzieży w szybkim tempie m. in. otyłość i złe nawyki żywieniowe. </a:t>
            </a:r>
          </a:p>
          <a:p>
            <a:r>
              <a:rPr lang="pl-PL" sz="1800" b="0" i="0" dirty="0">
                <a:effectLst/>
                <a:latin typeface="+mj-lt"/>
              </a:rPr>
              <a:t>Używamy nowych technologii do uczenia się m. in. </a:t>
            </a:r>
            <a:r>
              <a:rPr lang="pl-PL" sz="1800" dirty="0">
                <a:latin typeface="+mj-lt"/>
              </a:rPr>
              <a:t>Komunikatorów czy platform interaktywnych oraz wszelakich quizów.</a:t>
            </a:r>
          </a:p>
        </p:txBody>
      </p:sp>
      <p:sp>
        <p:nvSpPr>
          <p:cNvPr id="9" name="Symbol zastępczy tekstu 3">
            <a:extLst>
              <a:ext uri="{FF2B5EF4-FFF2-40B4-BE49-F238E27FC236}">
                <a16:creationId xmlns:a16="http://schemas.microsoft.com/office/drawing/2014/main" id="{BE5A548B-5D8D-4B57-969E-720B03B39A18}"/>
              </a:ext>
            </a:extLst>
          </p:cNvPr>
          <p:cNvSpPr txBox="1">
            <a:spLocks/>
          </p:cNvSpPr>
          <p:nvPr/>
        </p:nvSpPr>
        <p:spPr>
          <a:xfrm>
            <a:off x="-1" y="612396"/>
            <a:ext cx="6019800" cy="62456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l-PL" dirty="0">
              <a:latin typeface="+mj-lt"/>
            </a:endParaRPr>
          </a:p>
        </p:txBody>
      </p:sp>
      <p:pic>
        <p:nvPicPr>
          <p:cNvPr id="4100" name="Picture 4" descr="Starsi uczniowie nadal będą się uczyć zdalnie. Jest rozporządzenie -  GazetaPrawna.pl">
            <a:extLst>
              <a:ext uri="{FF2B5EF4-FFF2-40B4-BE49-F238E27FC236}">
                <a16:creationId xmlns:a16="http://schemas.microsoft.com/office/drawing/2014/main" id="{A275CC41-C1F1-475B-9502-62B42E852CD5}"/>
              </a:ext>
            </a:extLst>
          </p:cNvPr>
          <p:cNvPicPr>
            <a:picLocks noGrp="1" noChangeAspect="1" noChangeArrowheads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975" r="10975"/>
          <a:stretch>
            <a:fillRect/>
          </a:stretch>
        </p:blipFill>
        <p:spPr bwMode="auto">
          <a:xfrm>
            <a:off x="6019799" y="0"/>
            <a:ext cx="6172200" cy="4873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09411518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455</TotalTime>
  <Words>531</Words>
  <Application>Microsoft Office PowerPoint</Application>
  <PresentationFormat>Panoramiczny</PresentationFormat>
  <Paragraphs>26</Paragraphs>
  <Slides>4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Motyw pakietu Office</vt:lpstr>
      <vt:lpstr>Dzień Nowych Technologii w Edukacji</vt:lpstr>
      <vt:lpstr>Zalety nowych technologii</vt:lpstr>
      <vt:lpstr>Wady nowych technologii</vt:lpstr>
      <vt:lpstr>Nauka zdalna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Rafał Lefler</dc:creator>
  <cp:lastModifiedBy>Rafał Lefler</cp:lastModifiedBy>
  <cp:revision>40</cp:revision>
  <dcterms:created xsi:type="dcterms:W3CDTF">2021-03-20T14:27:29Z</dcterms:created>
  <dcterms:modified xsi:type="dcterms:W3CDTF">2021-03-21T19:08:38Z</dcterms:modified>
</cp:coreProperties>
</file>