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2" r:id="rId5"/>
    <p:sldId id="257" r:id="rId6"/>
    <p:sldId id="258" r:id="rId7"/>
    <p:sldId id="259" r:id="rId8"/>
    <p:sldId id="260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62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6598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37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06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743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470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96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1991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61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08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37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765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782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95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08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14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5A2F6C-6248-4B7C-A194-74CAC2036A4B}" type="datetimeFigureOut">
              <a:rPr lang="pl-PL" smtClean="0"/>
              <a:t>21.03.2021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655EF2-A0CF-4A20-AD6E-D84C2EAD44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5350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C067D9-9187-4648-B3F1-E5E887A0A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Nowe technologie w edukacji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BD2559-F166-4B97-82E4-16AC453C8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Zuzanna Klemba 7a</a:t>
            </a:r>
          </a:p>
        </p:txBody>
      </p:sp>
    </p:spTree>
    <p:extLst>
      <p:ext uri="{BB962C8B-B14F-4D97-AF65-F5344CB8AC3E}">
        <p14:creationId xmlns:p14="http://schemas.microsoft.com/office/powerpoint/2010/main" val="26510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FEF81F-E177-48F1-B86C-C2E227B73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23" y="821344"/>
            <a:ext cx="3560618" cy="831288"/>
          </a:xfrm>
        </p:spPr>
        <p:txBody>
          <a:bodyPr/>
          <a:lstStyle/>
          <a:p>
            <a:r>
              <a:rPr lang="pl-PL" dirty="0"/>
              <a:t>KORZYŚCI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F6DBF1-5B70-4C45-AACF-023DF3F9A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1323" y="1776369"/>
            <a:ext cx="4937655" cy="3615267"/>
          </a:xfrm>
        </p:spPr>
        <p:txBody>
          <a:bodyPr/>
          <a:lstStyle/>
          <a:p>
            <a:pPr marL="0" indent="0">
              <a:buNone/>
            </a:pP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Korzyści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które pojawiły się dzięki rozwojowi nowych technologii są bardzo duże.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ozwój nowych technologii wpłynął znacząco na poprawę dostępu do edukacji. Metody nauki stosowane jeszcze kilkanaście lat temu powoli odchodzą do lamusa. Dziś nikt nie potrafi sobie wyobrazić szkoły bez komputerów, 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nternetu, nauki online, e-dziennika i innych nowych technologii.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Uczeń Lub Chłopiec Szkolny Studiujący Na Komputerze. Koncepcja Lekcji I  Edukacji Online. Uczeń Przy Komputerze, Ilustracja Online Edukacji Ucznia |  Premium Wektor">
            <a:extLst>
              <a:ext uri="{FF2B5EF4-FFF2-40B4-BE49-F238E27FC236}">
                <a16:creationId xmlns:a16="http://schemas.microsoft.com/office/drawing/2014/main" id="{D25EFC39-2F3B-4AAF-894F-01088C22FE4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84" y="1776898"/>
            <a:ext cx="4419582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2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5F94B7-D6B0-4E4C-8C62-2D8443889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1302" y="2165796"/>
            <a:ext cx="8001000" cy="1059111"/>
          </a:xfrm>
        </p:spPr>
        <p:txBody>
          <a:bodyPr>
            <a:noAutofit/>
          </a:bodyPr>
          <a:lstStyle/>
          <a:p>
            <a:r>
              <a:rPr lang="pl-PL" sz="6600" dirty="0"/>
              <a:t>koniec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873E5DD-03F4-4458-A248-C7B409292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8219" y="5001548"/>
            <a:ext cx="4231737" cy="1947333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prezentacji wykorzystałam materiały z Internetu.</a:t>
            </a:r>
          </a:p>
        </p:txBody>
      </p:sp>
    </p:spTree>
    <p:extLst>
      <p:ext uri="{BB962C8B-B14F-4D97-AF65-F5344CB8AC3E}">
        <p14:creationId xmlns:p14="http://schemas.microsoft.com/office/powerpoint/2010/main" val="246911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52B64-AE1A-4850-AAF0-B8EA19CD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393" y="790582"/>
            <a:ext cx="8534400" cy="1507067"/>
          </a:xfrm>
        </p:spPr>
        <p:txBody>
          <a:bodyPr>
            <a:normAutofit/>
          </a:bodyPr>
          <a:lstStyle/>
          <a:p>
            <a:r>
              <a:rPr lang="pl-PL" dirty="0"/>
              <a:t>Lekcje online –</a:t>
            </a:r>
            <a:br>
              <a:rPr lang="pl-PL" dirty="0"/>
            </a:br>
            <a:r>
              <a:rPr lang="pl-PL" dirty="0"/>
              <a:t>komunikatory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DCA29A-C170-48DC-AD46-F616A171A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393" y="2179429"/>
            <a:ext cx="4937655" cy="3615267"/>
          </a:xfrm>
        </p:spPr>
        <p:txBody>
          <a:bodyPr/>
          <a:lstStyle/>
          <a:p>
            <a:pPr marL="0" indent="0">
              <a:buNone/>
            </a:pP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Lekcje stacjonarne wyglądają w obecnych czasach inaczej niż wiele lat temu. Nauczyciele z chęcią sięgają po pomoce multimedialne.</a:t>
            </a:r>
          </a:p>
          <a:p>
            <a:pPr marL="0" indent="0">
              <a:buNone/>
            </a:pP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Dzięki zdobyczom technologicznym pojawiała się możliwość na kształcenie 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Zdalne nauczanie - platformy edukacyjne pomocne w komunikacji - Pastelowe  Kredki">
            <a:extLst>
              <a:ext uri="{FF2B5EF4-FFF2-40B4-BE49-F238E27FC236}">
                <a16:creationId xmlns:a16="http://schemas.microsoft.com/office/drawing/2014/main" id="{88A4D7C8-3D2F-4917-BECE-9901A6D116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955" y="685800"/>
            <a:ext cx="1309276" cy="121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EAD2A35-AC71-4F57-94E7-A3DEA0B3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20" y="685800"/>
            <a:ext cx="1507067" cy="150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oom nie szanuje zupełnie prywatności swoich użytkowników – unikajcie tego  narzędzia | iMagazine">
            <a:extLst>
              <a:ext uri="{FF2B5EF4-FFF2-40B4-BE49-F238E27FC236}">
                <a16:creationId xmlns:a16="http://schemas.microsoft.com/office/drawing/2014/main" id="{21E42AA4-FDB9-46B8-802A-69A886FF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19" y="205918"/>
            <a:ext cx="4111382" cy="246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ogle Classroom Logo | Classroom meetings, Elearning, Google classroom">
            <a:extLst>
              <a:ext uri="{FF2B5EF4-FFF2-40B4-BE49-F238E27FC236}">
                <a16:creationId xmlns:a16="http://schemas.microsoft.com/office/drawing/2014/main" id="{CDC0D110-3A49-4CD3-9AF2-D1659F1B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65" y="2493433"/>
            <a:ext cx="1368804" cy="13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kype Logo | Logo Znanych Firm">
            <a:extLst>
              <a:ext uri="{FF2B5EF4-FFF2-40B4-BE49-F238E27FC236}">
                <a16:creationId xmlns:a16="http://schemas.microsoft.com/office/drawing/2014/main" id="{25080017-1CBA-4B95-A210-A5208FF25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85" y="2547397"/>
            <a:ext cx="2305490" cy="12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1A94DCB9-1157-4B62-BE6F-37D9F8CD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31" y="4404815"/>
            <a:ext cx="1437074" cy="166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D633C4-238B-4728-A133-0DB529B2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102" y="603229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pl-PL" dirty="0"/>
              <a:t>Czego potrzebujesz do uczestniczenia w lekcjach online 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A0FF11-53B4-4FA0-8EFE-00AF347D1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434" y="2011262"/>
            <a:ext cx="5144358" cy="3944922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korzystać z lekcji online niezbędne są:</a:t>
            </a: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dostęp do Internetu</a:t>
            </a: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urządzenie łączące się z Internetem (komputer stacjonarny, laptop, smartfon, tablet)</a:t>
            </a: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osobisty adres poczty e-mail</a:t>
            </a:r>
          </a:p>
          <a:p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umiejętność korzystania z przeglądarki internetowej.</a:t>
            </a:r>
          </a:p>
        </p:txBody>
      </p:sp>
      <p:pic>
        <p:nvPicPr>
          <p:cNvPr id="7172" name="Picture 4" descr="Surface Laptop 3 — Stylowy i szybki — Microsoft Surface">
            <a:extLst>
              <a:ext uri="{FF2B5EF4-FFF2-40B4-BE49-F238E27FC236}">
                <a16:creationId xmlns:a16="http://schemas.microsoft.com/office/drawing/2014/main" id="{80FB4C98-74B6-4E93-AC5E-A44452C3EE4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333" y="4070599"/>
            <a:ext cx="2366896" cy="236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omputer PC Transparent | PNG All">
            <a:extLst>
              <a:ext uri="{FF2B5EF4-FFF2-40B4-BE49-F238E27FC236}">
                <a16:creationId xmlns:a16="http://schemas.microsoft.com/office/drawing/2014/main" id="{91BFAB8F-EC35-4546-819C-98719C10E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76" y="2059383"/>
            <a:ext cx="2596878" cy="20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Samsung Galaxy Tab S3 - Samsung Tablet Transparent Background, HD Png  Download - vhv">
            <a:extLst>
              <a:ext uri="{FF2B5EF4-FFF2-40B4-BE49-F238E27FC236}">
                <a16:creationId xmlns:a16="http://schemas.microsoft.com/office/drawing/2014/main" id="{7B5B9296-49FE-4141-9FB5-297A85F21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180" name="Picture 12" descr="Tablet PNG Transparent Images | PNG All">
            <a:extLst>
              <a:ext uri="{FF2B5EF4-FFF2-40B4-BE49-F238E27FC236}">
                <a16:creationId xmlns:a16="http://schemas.microsoft.com/office/drawing/2014/main" id="{DEF723E5-0556-47F2-B4A1-FCC8C6613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10" y="4392997"/>
            <a:ext cx="1790414" cy="179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Download Mobile Phone Transparent Background - Full Size PNG Image - PNGkit">
            <a:extLst>
              <a:ext uri="{FF2B5EF4-FFF2-40B4-BE49-F238E27FC236}">
                <a16:creationId xmlns:a16="http://schemas.microsoft.com/office/drawing/2014/main" id="{86BD9F26-C311-48BF-807B-9C1CCC1ED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383" y="2491303"/>
            <a:ext cx="2126420" cy="13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603B23-1385-4591-AD37-AF511A51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84" y="494172"/>
            <a:ext cx="8534400" cy="1507067"/>
          </a:xfrm>
        </p:spPr>
        <p:txBody>
          <a:bodyPr/>
          <a:lstStyle/>
          <a:p>
            <a:r>
              <a:rPr lang="pl-PL" dirty="0"/>
              <a:t>smartfony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281E64-8762-4D2B-A1CC-85FA618E9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784" y="2220986"/>
            <a:ext cx="4937655" cy="3615267"/>
          </a:xfrm>
        </p:spPr>
        <p:txBody>
          <a:bodyPr/>
          <a:lstStyle/>
          <a:p>
            <a:pPr marL="0" indent="0">
              <a:buNone/>
            </a:pP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Smartfony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służą nie tylko do tego, aby wygodnie się porozumiewać. Nowoczesne smartfony mają bardzo wiele użytecznych funkcji, które z powodzeniem mogą być wykorzystywane w edukacji. Za pomocą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smartfona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można pobierać różne ciekawe aplikacje mobilne. Jest bardzo dużo aplikacji, które służą temu, aby skuteczniej się uczyć.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OVID-19 pandemic: Smartphone sales in India hits zero in April">
            <a:extLst>
              <a:ext uri="{FF2B5EF4-FFF2-40B4-BE49-F238E27FC236}">
                <a16:creationId xmlns:a16="http://schemas.microsoft.com/office/drawing/2014/main" id="{755EC31F-712C-45C3-8133-7515FC6747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335" y="1846198"/>
            <a:ext cx="4933950" cy="329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7AAC4-529B-4FD3-9DBF-B4C9D8813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101" y="685800"/>
            <a:ext cx="8534400" cy="1507067"/>
          </a:xfrm>
        </p:spPr>
        <p:txBody>
          <a:bodyPr/>
          <a:lstStyle/>
          <a:p>
            <a:r>
              <a:rPr lang="pl-PL" dirty="0"/>
              <a:t>Tablice interaktywne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3A4EFB-667F-4609-9905-0F23E9C6D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101" y="2556933"/>
            <a:ext cx="4937655" cy="361526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Szkoły chętnie wprowadzają nowinki techniczne, np. </a:t>
            </a:r>
            <a:r>
              <a:rPr lang="pl-PL" sz="22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interaktywne tablice</a:t>
            </a:r>
            <a:r>
              <a:rPr lang="pl-PL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2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ziałają one na zasadzie ekranu dotykowego i są sprzężone z komputerem oraz projektorem multimedialnym. Za ich pomocą wyświetla się materiały audiowizualne, strony internetowe, pliki komputerowe itp. Ich domeną jest interaktywność, tzn. użytkownik ma pełną swobodę w zaznaczaniu, podkreślaniu, zakreślaniu treści czy obiektów pojawiających się na ekranie.</a:t>
            </a:r>
          </a:p>
          <a:p>
            <a:endParaRPr lang="pl-PL" dirty="0"/>
          </a:p>
        </p:txBody>
      </p:sp>
      <p:pic>
        <p:nvPicPr>
          <p:cNvPr id="3074" name="Picture 2" descr="Zestaw Tablica Interaktywna TouchBoard 1078 Plus+ Projektor Benq mx808st+  Uchwyt Ścienny- Tanietablice - sklep internetowy Tanie Tablice">
            <a:extLst>
              <a:ext uri="{FF2B5EF4-FFF2-40B4-BE49-F238E27FC236}">
                <a16:creationId xmlns:a16="http://schemas.microsoft.com/office/drawing/2014/main" id="{366010CD-2EF9-464F-990A-C9E9844D9D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343" y="2092200"/>
            <a:ext cx="4637556" cy="4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3354F2-8B1E-4DCD-B4E4-3A97D597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84" y="601289"/>
            <a:ext cx="8534400" cy="1507067"/>
          </a:xfrm>
        </p:spPr>
        <p:txBody>
          <a:bodyPr/>
          <a:lstStyle/>
          <a:p>
            <a:r>
              <a:rPr lang="pl-PL" dirty="0" err="1"/>
              <a:t>wizualizery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D508CD-37D2-4C7D-8674-B330B2DDD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7102" y="2313495"/>
            <a:ext cx="4937655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izualizery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są pomocne przy analizie małych obiektów i zjawisk obserwowanych za pomocą mikroskopu. Obraz powiększa się i prezentuje na ekranie, dzięki czemu jest dostępny dla każdego z uczniów. Zaletą nowych technologii w edukacji jest to, że można je ze sobą łączyć, uzyskując jeszcze ciekawsze rezultaty (np. pracę na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wizualizerze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można zintegrować z pracą na tablicy interaktywnej).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Wizualizer czy kamera dokumentacyjna ? | Tablice.net.pl | Tablice  interaktywne SMART">
            <a:extLst>
              <a:ext uri="{FF2B5EF4-FFF2-40B4-BE49-F238E27FC236}">
                <a16:creationId xmlns:a16="http://schemas.microsoft.com/office/drawing/2014/main" id="{5CD27C53-E130-4AFC-A9B5-4BC8B1BD89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59" y="2059962"/>
            <a:ext cx="4240533" cy="31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C42F22-8ADE-4EAC-BC0C-8A861976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435" y="620785"/>
            <a:ext cx="7407843" cy="1107348"/>
          </a:xfrm>
        </p:spPr>
        <p:txBody>
          <a:bodyPr/>
          <a:lstStyle/>
          <a:p>
            <a:r>
              <a:rPr lang="pl-PL" dirty="0"/>
              <a:t>Platforma e-learningowa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279CDB-DAE9-4C4E-A54E-EF0B03716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5435" y="1929276"/>
            <a:ext cx="4937655" cy="3615267"/>
          </a:xfrm>
        </p:spPr>
        <p:txBody>
          <a:bodyPr/>
          <a:lstStyle/>
          <a:p>
            <a:pPr marL="0" indent="0">
              <a:buNone/>
            </a:pP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Rozwiązaniem, które z powodzeniem stosuje się w szkolnictwie jest</a:t>
            </a: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platforma e-learningowa 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(skrót od angielskiego Modular Object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Learning Environment). To narzędzie służy wspomaganiu zdalnego nauczania i może być wykorzystywane zarówno jako uzupełnienie zajęć tradycyjnych, ale także do prowadzenia lekcji online.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Platforma e-learningowa WSERO - Społeczna Językowa Szkoła Podstawowa">
            <a:extLst>
              <a:ext uri="{FF2B5EF4-FFF2-40B4-BE49-F238E27FC236}">
                <a16:creationId xmlns:a16="http://schemas.microsoft.com/office/drawing/2014/main" id="{5B138F78-E68E-4D4C-B251-B20022B231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90" y="1929276"/>
            <a:ext cx="5047132" cy="336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5EC53-7E37-492C-BF33-49BFD609E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79" y="627466"/>
            <a:ext cx="6932992" cy="1041944"/>
          </a:xfrm>
        </p:spPr>
        <p:txBody>
          <a:bodyPr/>
          <a:lstStyle/>
          <a:p>
            <a:r>
              <a:rPr lang="pl-PL" dirty="0"/>
              <a:t>Portale społecznościowe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ACF57F-DABD-4952-857E-99C714B0D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156" y="1809461"/>
            <a:ext cx="4937655" cy="3615267"/>
          </a:xfrm>
        </p:spPr>
        <p:txBody>
          <a:bodyPr/>
          <a:lstStyle/>
          <a:p>
            <a:pPr marL="0" indent="0">
              <a:buNone/>
            </a:pP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wspomaganiu nauki niepodzielną rolę odgrywają także 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portale społecznościowe</a:t>
            </a:r>
            <a:r>
              <a:rPr lang="pl-PL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Opcje wirtualnego organizowania się i stowarzyszania pozwalają m.in. na tworzenie grup naukowych jako rozwinięcia dla szkolnych kół naukowych, w których jest miejsce na dyskusje oraz zamieszczanie materiałów.</a:t>
            </a:r>
            <a:endParaRPr lang="pl-P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Jak korzystać z Messengera bez konta na FB? Messenger bez Facebooka » Pomoc  | home.pl">
            <a:extLst>
              <a:ext uri="{FF2B5EF4-FFF2-40B4-BE49-F238E27FC236}">
                <a16:creationId xmlns:a16="http://schemas.microsoft.com/office/drawing/2014/main" id="{440D6DA5-DAAD-44A3-BAD6-5BEA30EC7D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466" y="1952866"/>
            <a:ext cx="1310780" cy="13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hatsapp - bieżące problemy i awarie | Downdetector">
            <a:extLst>
              <a:ext uri="{FF2B5EF4-FFF2-40B4-BE49-F238E27FC236}">
                <a16:creationId xmlns:a16="http://schemas.microsoft.com/office/drawing/2014/main" id="{B525F0AB-7410-4B55-80D9-9DDD29ACB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58" y="3747268"/>
            <a:ext cx="1544796" cy="154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BB7BFBFE-ECBD-492A-9019-D15AD5D19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988" y="2041550"/>
            <a:ext cx="1216754" cy="121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ōTERRA Olejki | biōTERRA Sklep | Olejki Eteryczne dōTERRA">
            <a:extLst>
              <a:ext uri="{FF2B5EF4-FFF2-40B4-BE49-F238E27FC236}">
                <a16:creationId xmlns:a16="http://schemas.microsoft.com/office/drawing/2014/main" id="{67CDBE66-7A11-4AE1-BA08-4DA11D919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20" y="3688381"/>
            <a:ext cx="1662571" cy="166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tiktok | Simbolos de redes sociales, Iconos de redes sociales, Imagenes de  whatsapp">
            <a:extLst>
              <a:ext uri="{FF2B5EF4-FFF2-40B4-BE49-F238E27FC236}">
                <a16:creationId xmlns:a16="http://schemas.microsoft.com/office/drawing/2014/main" id="{F5B352CA-7864-4989-8E3D-E79E8473F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370" y="1952865"/>
            <a:ext cx="1394123" cy="139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Snapchat - bieżące problemy i awarie | Downdetector">
            <a:extLst>
              <a:ext uri="{FF2B5EF4-FFF2-40B4-BE49-F238E27FC236}">
                <a16:creationId xmlns:a16="http://schemas.microsoft.com/office/drawing/2014/main" id="{DC4A6080-011D-49CA-8CB2-C1EE69D22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957" y="3885542"/>
            <a:ext cx="1296950" cy="12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371EFA-1E9B-4284-B6C4-C9327059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44" y="971027"/>
            <a:ext cx="2906276" cy="948734"/>
          </a:xfrm>
        </p:spPr>
        <p:txBody>
          <a:bodyPr/>
          <a:lstStyle/>
          <a:p>
            <a:r>
              <a:rPr lang="pl-PL" dirty="0"/>
              <a:t>E-DZIENNIK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6CC65E-BE81-496C-B3E1-39F414A97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044" y="2061595"/>
            <a:ext cx="4937655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E-dziennik</a:t>
            </a:r>
            <a:r>
              <a:rPr lang="pl-P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jest to unowocześniona forma dokumentacji prowadzenia lekcji i życia w szkole. Dziennik elektroniczny może zastąpić zwykły dziennik lekcyjny. Powstał on głównie z myślą o tym aby uprościć prace nauczycielom, jak i ułatwić kontakt z rodzicami. Dzięki e-dziennikowi łatwiejszy stał się wgląd rodziców do ocen swoich dzieci.</a:t>
            </a:r>
          </a:p>
        </p:txBody>
      </p:sp>
      <p:pic>
        <p:nvPicPr>
          <p:cNvPr id="8194" name="Picture 2" descr="LIBRUS">
            <a:extLst>
              <a:ext uri="{FF2B5EF4-FFF2-40B4-BE49-F238E27FC236}">
                <a16:creationId xmlns:a16="http://schemas.microsoft.com/office/drawing/2014/main" id="{6C663C6D-DCAA-40E4-8B6A-6CBEE6AC24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67" y="1223830"/>
            <a:ext cx="3189113" cy="167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ibrus dla Huawei do pobrania - Android.com.pl APPS">
            <a:extLst>
              <a:ext uri="{FF2B5EF4-FFF2-40B4-BE49-F238E27FC236}">
                <a16:creationId xmlns:a16="http://schemas.microsoft.com/office/drawing/2014/main" id="{972AAC7C-3ED8-45FC-9706-C7FE77801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55" y="3542319"/>
            <a:ext cx="1308159" cy="13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zkoła Podstawowa nr 2 im. Stefanii Sempołowskiej w Tuszynie - Dostęp do  e-dziennika">
            <a:extLst>
              <a:ext uri="{FF2B5EF4-FFF2-40B4-BE49-F238E27FC236}">
                <a16:creationId xmlns:a16="http://schemas.microsoft.com/office/drawing/2014/main" id="{E904BE75-020D-404D-940D-A5C3D520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739" y="953785"/>
            <a:ext cx="1931952" cy="193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356</Words>
  <Application>Microsoft Office PowerPoint</Application>
  <PresentationFormat>Panoramiczny</PresentationFormat>
  <Paragraphs>28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Wycinek</vt:lpstr>
      <vt:lpstr>Nowe technologie w edukacji</vt:lpstr>
      <vt:lpstr>Lekcje online – komunikatory</vt:lpstr>
      <vt:lpstr>Czego potrzebujesz do uczestniczenia w lekcjach online ?</vt:lpstr>
      <vt:lpstr>smartfony</vt:lpstr>
      <vt:lpstr>Tablice interaktywne</vt:lpstr>
      <vt:lpstr>wizualizery</vt:lpstr>
      <vt:lpstr>Platforma e-learningowa</vt:lpstr>
      <vt:lpstr>Portale społecznościowe</vt:lpstr>
      <vt:lpstr>E-DZIENNIK</vt:lpstr>
      <vt:lpstr>KORZYŚCI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Nowe technologie w edukacji</dc:title>
  <dc:creator>Zuzanna Klemba</dc:creator>
  <cp:lastModifiedBy>Adam Wenus</cp:lastModifiedBy>
  <cp:revision>32</cp:revision>
  <dcterms:created xsi:type="dcterms:W3CDTF">2021-03-20T19:13:49Z</dcterms:created>
  <dcterms:modified xsi:type="dcterms:W3CDTF">2021-03-21T19:16:35Z</dcterms:modified>
</cp:coreProperties>
</file>