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  <p:sldId id="262" r:id="rId7"/>
    <p:sldId id="261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A166D-36D9-4E94-8295-4FCCDC953E5F}" v="1211" dt="2022-02-05T17:00:29.060"/>
    <p1510:client id="{82D999E5-CB7D-DCF8-6EB8-7BEA49022B08}" v="312" dt="2022-02-05T16:56:17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05.02.2022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5E715056-A11A-4464-91C2-90E9DEDA7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134" r="145" b="-129"/>
          <a:stretch/>
        </p:blipFill>
        <p:spPr>
          <a:xfrm>
            <a:off x="-3806" y="2542"/>
            <a:ext cx="12210973" cy="6855463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600" b="1" dirty="0">
                <a:solidFill>
                  <a:srgbClr val="FFFFFF"/>
                </a:solidFill>
                <a:cs typeface="Calibri Light"/>
              </a:rPr>
              <a:t>JĘZYK POLSKI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>
                <a:solidFill>
                  <a:srgbClr val="FFFFFF"/>
                </a:solidFill>
                <a:cs typeface="Calibri"/>
              </a:rPr>
              <a:t>Poprawna polszczyzna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6D141-7879-4EA1-992C-A322ABFB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Łamańce językowe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1291612-F27F-44B2-81F2-1639F0838CE8}"/>
              </a:ext>
            </a:extLst>
          </p:cNvPr>
          <p:cNvSpPr txBox="1">
            <a:spLocks/>
          </p:cNvSpPr>
          <p:nvPr/>
        </p:nvSpPr>
        <p:spPr>
          <a:xfrm>
            <a:off x="124933" y="3486724"/>
            <a:ext cx="5328012" cy="2641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/>
              <a:t>Wyrewolwerowany</a:t>
            </a:r>
            <a:r>
              <a:rPr lang="en-US" sz="1800" dirty="0"/>
              <a:t> </a:t>
            </a:r>
            <a:r>
              <a:rPr lang="en-US" sz="1800" err="1"/>
              <a:t>rewolwerowiec</a:t>
            </a:r>
            <a:r>
              <a:rPr lang="en-US" sz="1800" dirty="0"/>
              <a:t> </a:t>
            </a:r>
            <a:r>
              <a:rPr lang="en-US" sz="1800" err="1"/>
              <a:t>wyrewolwerował</a:t>
            </a:r>
            <a:r>
              <a:rPr lang="en-US" sz="1800" dirty="0"/>
              <a:t> </a:t>
            </a:r>
            <a:r>
              <a:rPr lang="en-US" sz="1800" err="1"/>
              <a:t>swój</a:t>
            </a:r>
            <a:r>
              <a:rPr lang="en-US" sz="1800" dirty="0"/>
              <a:t> </a:t>
            </a:r>
            <a:r>
              <a:rPr lang="en-US" sz="1800" err="1"/>
              <a:t>nie</a:t>
            </a:r>
            <a:r>
              <a:rPr lang="en-US" sz="1800" dirty="0"/>
              <a:t> </a:t>
            </a:r>
            <a:r>
              <a:rPr lang="en-US" sz="1800" err="1"/>
              <a:t>wyrewolwerowany</a:t>
            </a:r>
            <a:r>
              <a:rPr lang="en-US" sz="1800" dirty="0"/>
              <a:t> </a:t>
            </a:r>
            <a:r>
              <a:rPr lang="en-US" sz="1800" err="1"/>
              <a:t>rewolwer</a:t>
            </a:r>
            <a:r>
              <a:rPr lang="en-US" sz="1800" dirty="0"/>
              <a:t>.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Chłop</a:t>
            </a:r>
            <a:r>
              <a:rPr lang="en-US" sz="1800" dirty="0"/>
              <a:t> </a:t>
            </a:r>
            <a:r>
              <a:rPr lang="en-US" sz="1800" dirty="0" err="1"/>
              <a:t>pcha</a:t>
            </a:r>
            <a:r>
              <a:rPr lang="en-US" sz="1800" dirty="0"/>
              <a:t> </a:t>
            </a:r>
            <a:r>
              <a:rPr lang="en-US" sz="1800" dirty="0" err="1"/>
              <a:t>pchłę</a:t>
            </a:r>
            <a:r>
              <a:rPr lang="en-US" sz="1800" dirty="0"/>
              <a:t>, </a:t>
            </a:r>
            <a:r>
              <a:rPr lang="en-US" sz="1800" dirty="0" err="1"/>
              <a:t>pchłę</a:t>
            </a:r>
            <a:r>
              <a:rPr lang="en-US" sz="1800" dirty="0"/>
              <a:t> </a:t>
            </a:r>
            <a:r>
              <a:rPr lang="en-US" sz="1800" dirty="0" err="1"/>
              <a:t>pcha</a:t>
            </a:r>
            <a:r>
              <a:rPr lang="en-US" sz="1800" dirty="0"/>
              <a:t> </a:t>
            </a:r>
            <a:r>
              <a:rPr lang="en-US" sz="1800" dirty="0" err="1"/>
              <a:t>chłop</a:t>
            </a:r>
            <a:r>
              <a:rPr lang="en-US" sz="1800" dirty="0"/>
              <a:t>.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Z </a:t>
            </a:r>
            <a:r>
              <a:rPr lang="en-US" sz="1800" err="1"/>
              <a:t>rozentuzjazmowanego</a:t>
            </a:r>
            <a:r>
              <a:rPr lang="en-US" sz="1800" dirty="0"/>
              <a:t> </a:t>
            </a:r>
            <a:r>
              <a:rPr lang="en-US" sz="1800" err="1"/>
              <a:t>tłumu</a:t>
            </a:r>
            <a:r>
              <a:rPr lang="en-US" sz="1800" dirty="0"/>
              <a:t> </a:t>
            </a:r>
            <a:r>
              <a:rPr lang="en-US" sz="1800" err="1"/>
              <a:t>wyindywidualizował</a:t>
            </a:r>
            <a:r>
              <a:rPr lang="en-US" sz="1800" dirty="0"/>
              <a:t> </a:t>
            </a:r>
            <a:r>
              <a:rPr lang="en-US" sz="1800" err="1"/>
              <a:t>się</a:t>
            </a:r>
            <a:r>
              <a:rPr lang="en-US" sz="1800" dirty="0"/>
              <a:t> </a:t>
            </a:r>
            <a:r>
              <a:rPr lang="en-US" sz="1800" err="1"/>
              <a:t>niezidentyfikowany</a:t>
            </a:r>
            <a:r>
              <a:rPr lang="en-US" sz="1800" dirty="0"/>
              <a:t> prestidigitator, </a:t>
            </a:r>
            <a:r>
              <a:rPr lang="en-US" sz="1800" err="1"/>
              <a:t>który</a:t>
            </a:r>
            <a:r>
              <a:rPr lang="en-US" sz="1800" dirty="0"/>
              <a:t> </a:t>
            </a:r>
            <a:r>
              <a:rPr lang="en-US" sz="1800" err="1"/>
              <a:t>wyimaginował</a:t>
            </a:r>
            <a:r>
              <a:rPr lang="en-US" sz="1800" dirty="0"/>
              <a:t> </a:t>
            </a:r>
            <a:r>
              <a:rPr lang="en-US" sz="1800" err="1"/>
              <a:t>sobie</a:t>
            </a:r>
            <a:r>
              <a:rPr lang="en-US" sz="1800" dirty="0"/>
              <a:t> </a:t>
            </a:r>
            <a:r>
              <a:rPr lang="en-US" sz="1800" err="1"/>
              <a:t>samounicestwienie</a:t>
            </a:r>
            <a:r>
              <a:rPr lang="en-US" sz="1800" dirty="0"/>
              <a:t>.</a:t>
            </a:r>
            <a:endParaRPr lang="en-US" sz="1800" dirty="0">
              <a:cs typeface="Calibri"/>
            </a:endParaRPr>
          </a:p>
          <a:p>
            <a:r>
              <a:rPr lang="en-US" sz="1800" err="1"/>
              <a:t>Matka</a:t>
            </a:r>
            <a:r>
              <a:rPr lang="en-US" sz="1800" dirty="0"/>
              <a:t> </a:t>
            </a:r>
            <a:r>
              <a:rPr lang="en-US" sz="1800" err="1"/>
              <a:t>tka</a:t>
            </a:r>
            <a:r>
              <a:rPr lang="en-US" sz="1800" dirty="0"/>
              <a:t> </a:t>
            </a:r>
            <a:r>
              <a:rPr lang="en-US" sz="1800" err="1"/>
              <a:t>tak</a:t>
            </a:r>
            <a:r>
              <a:rPr lang="en-US" sz="1800" dirty="0"/>
              <a:t>, jak </a:t>
            </a:r>
            <a:r>
              <a:rPr lang="en-US" sz="1800" err="1"/>
              <a:t>tkaczka</a:t>
            </a:r>
            <a:r>
              <a:rPr lang="en-US" sz="1800" dirty="0"/>
              <a:t> </a:t>
            </a:r>
            <a:r>
              <a:rPr lang="en-US" sz="1800" err="1"/>
              <a:t>tka</a:t>
            </a:r>
            <a:r>
              <a:rPr lang="en-US" sz="1800" dirty="0"/>
              <a:t>, a </a:t>
            </a:r>
            <a:r>
              <a:rPr lang="en-US" sz="1800" err="1"/>
              <a:t>tkaczka</a:t>
            </a:r>
            <a:r>
              <a:rPr lang="en-US" sz="1800" dirty="0"/>
              <a:t> </a:t>
            </a:r>
            <a:r>
              <a:rPr lang="en-US" sz="1800" err="1"/>
              <a:t>tka</a:t>
            </a:r>
            <a:r>
              <a:rPr lang="en-US" sz="1800" dirty="0"/>
              <a:t> </a:t>
            </a:r>
            <a:r>
              <a:rPr lang="en-US" sz="1800" err="1"/>
              <a:t>tak</a:t>
            </a:r>
            <a:r>
              <a:rPr lang="en-US" sz="1800" dirty="0"/>
              <a:t> jak </a:t>
            </a:r>
            <a:r>
              <a:rPr lang="en-US" sz="1800" err="1"/>
              <a:t>matka</a:t>
            </a:r>
            <a:r>
              <a:rPr lang="en-US" sz="1800" dirty="0"/>
              <a:t> </a:t>
            </a:r>
            <a:r>
              <a:rPr lang="en-US" sz="1800" err="1"/>
              <a:t>tka</a:t>
            </a:r>
            <a:r>
              <a:rPr lang="en-US" sz="1800" dirty="0"/>
              <a:t>!</a:t>
            </a:r>
            <a:endParaRPr lang="en-US" sz="1800" dirty="0">
              <a:cs typeface="Calibri"/>
            </a:endParaRPr>
          </a:p>
          <a:p>
            <a:r>
              <a:rPr lang="en-US" sz="1800" err="1"/>
              <a:t>Głaszcz</a:t>
            </a:r>
            <a:r>
              <a:rPr lang="en-US" sz="1800" dirty="0"/>
              <a:t> </a:t>
            </a:r>
            <a:r>
              <a:rPr lang="en-US" sz="1800" err="1"/>
              <a:t>jeźdźcze</a:t>
            </a:r>
            <a:r>
              <a:rPr lang="en-US" sz="1800" dirty="0"/>
              <a:t> </a:t>
            </a:r>
            <a:r>
              <a:rPr lang="en-US" sz="1800" err="1"/>
              <a:t>rżącego</a:t>
            </a:r>
            <a:r>
              <a:rPr lang="en-US" sz="1800" dirty="0"/>
              <a:t> </a:t>
            </a:r>
            <a:r>
              <a:rPr lang="en-US" sz="1800" err="1"/>
              <a:t>źrebca</a:t>
            </a:r>
            <a:r>
              <a:rPr lang="en-US" sz="1800" dirty="0"/>
              <a:t>!</a:t>
            </a:r>
            <a:endParaRPr lang="en-US" sz="1800" dirty="0">
              <a:cs typeface="Calibri"/>
            </a:endParaRPr>
          </a:p>
          <a:p>
            <a:r>
              <a:rPr lang="en-US" sz="1800" err="1"/>
              <a:t>Przez</a:t>
            </a:r>
            <a:r>
              <a:rPr lang="en-US" sz="1800" dirty="0"/>
              <a:t> </a:t>
            </a:r>
            <a:r>
              <a:rPr lang="en-US" sz="1800" err="1"/>
              <a:t>przemyską</a:t>
            </a:r>
            <a:r>
              <a:rPr lang="en-US" sz="1800" dirty="0"/>
              <a:t> </a:t>
            </a:r>
            <a:r>
              <a:rPr lang="en-US" sz="1800" err="1"/>
              <a:t>pszenicę</a:t>
            </a:r>
            <a:r>
              <a:rPr lang="en-US" sz="1800" dirty="0"/>
              <a:t> </a:t>
            </a:r>
            <a:r>
              <a:rPr lang="en-US" sz="1800" err="1"/>
              <a:t>przeszła</a:t>
            </a:r>
            <a:r>
              <a:rPr lang="en-US" sz="1800" dirty="0"/>
              <a:t> </a:t>
            </a:r>
            <a:r>
              <a:rPr lang="en-US" sz="1800" err="1"/>
              <a:t>przemycona</a:t>
            </a:r>
            <a:r>
              <a:rPr lang="en-US" sz="1800" dirty="0"/>
              <a:t> </a:t>
            </a:r>
            <a:r>
              <a:rPr lang="en-US" sz="1800" err="1"/>
              <a:t>przez</a:t>
            </a:r>
            <a:r>
              <a:rPr lang="en-US" sz="1800" dirty="0"/>
              <a:t> </a:t>
            </a:r>
            <a:r>
              <a:rPr lang="en-US" sz="1800" err="1"/>
              <a:t>przaśną</a:t>
            </a:r>
            <a:r>
              <a:rPr lang="en-US" sz="1800" dirty="0"/>
              <a:t> </a:t>
            </a:r>
            <a:r>
              <a:rPr lang="en-US" sz="1800" err="1"/>
              <a:t>przełęcz</a:t>
            </a:r>
            <a:r>
              <a:rPr lang="en-US" sz="1800" dirty="0"/>
              <a:t> </a:t>
            </a:r>
            <a:r>
              <a:rPr lang="en-US" sz="1800" err="1"/>
              <a:t>przeorysza</a:t>
            </a:r>
            <a:r>
              <a:rPr lang="en-US" sz="1800" dirty="0"/>
              <a:t> </a:t>
            </a:r>
            <a:r>
              <a:rPr lang="en-US" sz="1800" err="1"/>
              <a:t>przedniego</a:t>
            </a:r>
            <a:r>
              <a:rPr lang="en-US" sz="1800" dirty="0"/>
              <a:t> </a:t>
            </a:r>
            <a:r>
              <a:rPr lang="en-US" sz="1800" err="1"/>
              <a:t>zakonu</a:t>
            </a:r>
            <a:r>
              <a:rPr lang="en-US" sz="1800" dirty="0"/>
              <a:t>.</a:t>
            </a:r>
            <a:endParaRPr lang="en-US" sz="1800" dirty="0">
              <a:cs typeface="Calibri"/>
            </a:endParaRP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D9D07EDD-AC2E-458E-89D6-4954C70D1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9" r="6143" b="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064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2CD5BF5-40FB-48B4-93E5-FE6533A7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880" b="385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8A924-E8A6-44ED-9602-0701651A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Najczęściej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popełniane</a:t>
            </a:r>
            <a:r>
              <a:rPr lang="en-US" sz="5400" dirty="0">
                <a:solidFill>
                  <a:srgbClr val="FFFFFF"/>
                </a:solidFill>
                <a:latin typeface="Arial"/>
                <a:cs typeface="Calibri Ligh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"/>
                <a:cs typeface="Calibri Light"/>
              </a:rPr>
              <a:t>błędy</a:t>
            </a:r>
            <a:endParaRPr lang="en-US" sz="54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BC5D-05D6-4878-9A68-5E62A182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3" y="853673"/>
            <a:ext cx="5715000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 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/>
              </a:rPr>
              <a:t>   ŹLE  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    </a:t>
            </a:r>
            <a:r>
              <a:rPr lang="en-US" sz="3200" dirty="0">
                <a:solidFill>
                  <a:srgbClr val="00B050"/>
                </a:solidFill>
                <a:cs typeface="Calibri" panose="020F0502020204030204"/>
              </a:rPr>
              <a:t>  </a:t>
            </a:r>
            <a:r>
              <a:rPr lang="en-US" sz="3200" b="1" dirty="0">
                <a:solidFill>
                  <a:srgbClr val="00B050"/>
                </a:solidFill>
                <a:cs typeface="Calibri" panose="020F0502020204030204"/>
              </a:rPr>
              <a:t>DOBRZE</a:t>
            </a:r>
          </a:p>
          <a:p>
            <a:pPr marL="0" indent="0" algn="ctr">
              <a:buNone/>
            </a:pP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napewno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– </a:t>
            </a: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na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pewno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na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prawdę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- </a:t>
            </a: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naprawdę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wogule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– w </a:t>
            </a: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ogóle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nacodzień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- </a:t>
            </a: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na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co </a:t>
            </a:r>
            <a:r>
              <a:rPr lang="en-US" dirty="0" err="1">
                <a:solidFill>
                  <a:srgbClr val="FFFFFF"/>
                </a:solidFill>
                <a:cs typeface="Calibri" panose="020F0502020204030204"/>
              </a:rPr>
              <a:t>dzień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wziąść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- </a:t>
            </a: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wziąć</a:t>
            </a:r>
            <a:br>
              <a:rPr lang="en-US" dirty="0">
                <a:cs typeface="Calibri" panose="020F0502020204030204"/>
              </a:rPr>
            </a:b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poszłem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- </a:t>
            </a: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poszedłem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dziecią</a:t>
            </a:r>
            <a:r>
              <a:rPr lang="en-US" dirty="0">
                <a:solidFill>
                  <a:srgbClr val="FFFFFF"/>
                </a:solidFill>
                <a:cs typeface="Calibri" panose="020F0502020204030204"/>
              </a:rPr>
              <a:t> - </a:t>
            </a:r>
            <a:r>
              <a:rPr lang="en-US" err="1">
                <a:solidFill>
                  <a:srgbClr val="FFFFFF"/>
                </a:solidFill>
                <a:cs typeface="Calibri" panose="020F0502020204030204"/>
              </a:rPr>
              <a:t>dzieciom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18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452F17B-08FA-4103-BA56-13C26583A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8" t="3457" r="-348" b="123"/>
          <a:stretch/>
        </p:blipFill>
        <p:spPr>
          <a:xfrm>
            <a:off x="-33868" y="9"/>
            <a:ext cx="12259787" cy="6858002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2D8FD-05DD-4366-9EB4-37C8D3C3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cs typeface="Calibri Light"/>
              </a:rPr>
              <a:t>Wyjątki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C1B5-55FF-44CF-BB43-1B882D57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3" y="3776801"/>
            <a:ext cx="5572735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000" err="1"/>
              <a:t>bukszpan</a:t>
            </a:r>
            <a:br>
              <a:rPr lang="en-US" sz="2000" dirty="0">
                <a:cs typeface="Calibri"/>
              </a:rPr>
            </a:br>
            <a:r>
              <a:rPr lang="en-US" sz="2000" err="1"/>
              <a:t>gżegżółka</a:t>
            </a:r>
            <a:br>
              <a:rPr lang="en-US" sz="2000" dirty="0"/>
            </a:br>
            <a:r>
              <a:rPr lang="en-US" sz="2000" err="1"/>
              <a:t>kształt</a:t>
            </a:r>
            <a:br>
              <a:rPr lang="en-US" sz="2000" dirty="0"/>
            </a:br>
            <a:r>
              <a:rPr lang="en-US" sz="2000" err="1"/>
              <a:t>kszyk</a:t>
            </a:r>
            <a:r>
              <a:rPr lang="en-US" sz="2000" dirty="0"/>
              <a:t> (</a:t>
            </a:r>
            <a:r>
              <a:rPr lang="en-US" sz="2000" err="1"/>
              <a:t>nazwa</a:t>
            </a:r>
            <a:r>
              <a:rPr lang="en-US" sz="2000" dirty="0"/>
              <a:t> </a:t>
            </a:r>
            <a:r>
              <a:rPr lang="en-US" sz="2000" err="1"/>
              <a:t>ptaka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err="1"/>
              <a:t>piegża</a:t>
            </a:r>
            <a:r>
              <a:rPr lang="en-US" sz="2000" dirty="0"/>
              <a:t> (</a:t>
            </a:r>
            <a:r>
              <a:rPr lang="en-US" sz="2000" err="1"/>
              <a:t>nazwa</a:t>
            </a:r>
            <a:r>
              <a:rPr lang="en-US" sz="2000" dirty="0"/>
              <a:t> </a:t>
            </a:r>
            <a:r>
              <a:rPr lang="en-US" sz="2000" err="1"/>
              <a:t>ptaka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err="1"/>
              <a:t>pszczoła</a:t>
            </a:r>
            <a:br>
              <a:rPr lang="en-US" sz="2000" dirty="0"/>
            </a:br>
            <a:r>
              <a:rPr lang="en-US" sz="2000" dirty="0" err="1"/>
              <a:t>Pszczyna</a:t>
            </a:r>
            <a:br>
              <a:rPr lang="en-US" sz="2000" dirty="0"/>
            </a:br>
            <a:r>
              <a:rPr lang="en-US" sz="2000" dirty="0" err="1"/>
              <a:t>pszenica</a:t>
            </a:r>
            <a:br>
              <a:rPr lang="en-US" sz="2000" dirty="0"/>
            </a:br>
            <a:r>
              <a:rPr lang="en-US" sz="2000" dirty="0" err="1">
                <a:cs typeface="Calibri"/>
              </a:rPr>
              <a:t>zakuwka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wsuwka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 panose="020F0502020204030204"/>
              </a:rPr>
              <a:t>skuwka</a:t>
            </a:r>
          </a:p>
        </p:txBody>
      </p:sp>
    </p:spTree>
    <p:extLst>
      <p:ext uri="{BB962C8B-B14F-4D97-AF65-F5344CB8AC3E}">
        <p14:creationId xmlns:p14="http://schemas.microsoft.com/office/powerpoint/2010/main" val="233092752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B32C45-35E8-4518-AE86-1BB2FF0FA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C958F-3E0A-498B-8396-CFD5A90C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6141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cs typeface="Calibri Light"/>
              </a:rPr>
              <a:t>Archaizmy</a:t>
            </a:r>
            <a:r>
              <a:rPr lang="en-US" sz="4000" b="1" dirty="0">
                <a:cs typeface="Calibri Light"/>
              </a:rPr>
              <a:t> </a:t>
            </a:r>
            <a:endParaRPr lang="en-US" sz="4000" b="1" dirty="0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B1FF9-F871-4970-A6B4-98DBC68E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56" y="2288721"/>
            <a:ext cx="6698538" cy="32376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 err="1">
                <a:cs typeface="Calibri"/>
              </a:rPr>
              <a:t>waćpan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dawny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zwrot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grzecznościowy</a:t>
            </a:r>
            <a:r>
              <a:rPr lang="en-US" sz="1800" dirty="0">
                <a:cs typeface="Calibri"/>
              </a:rPr>
              <a:t> (</a:t>
            </a:r>
            <a:r>
              <a:rPr lang="en-US" sz="1800" dirty="0" err="1">
                <a:cs typeface="Calibri"/>
              </a:rPr>
              <a:t>skrót</a:t>
            </a:r>
            <a:r>
              <a:rPr lang="en-US" sz="1800" dirty="0">
                <a:cs typeface="Calibri"/>
              </a:rPr>
              <a:t> od „</a:t>
            </a:r>
            <a:r>
              <a:rPr lang="en-US" sz="1800" dirty="0" err="1">
                <a:cs typeface="Calibri"/>
              </a:rPr>
              <a:t>waszmość</a:t>
            </a:r>
            <a:r>
              <a:rPr lang="en-US" sz="1800" dirty="0">
                <a:cs typeface="Calibri"/>
              </a:rPr>
              <a:t> pan”)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cs typeface="Calibri"/>
              </a:rPr>
              <a:t>powała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sufit</a:t>
            </a:r>
            <a:r>
              <a:rPr lang="en-US" sz="1800" dirty="0">
                <a:cs typeface="Calibri"/>
              </a:rPr>
              <a:t>, </a:t>
            </a:r>
            <a:r>
              <a:rPr lang="en-US" sz="1800" dirty="0" err="1">
                <a:cs typeface="Calibri"/>
              </a:rPr>
              <a:t>pułap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cs typeface="Calibri"/>
              </a:rPr>
              <a:t>mospan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dawny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zwrot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grzecznościowy</a:t>
            </a:r>
            <a:r>
              <a:rPr lang="en-US" sz="1800" dirty="0">
                <a:cs typeface="Calibri"/>
              </a:rPr>
              <a:t> (</a:t>
            </a:r>
            <a:r>
              <a:rPr lang="en-US" sz="1800" dirty="0" err="1">
                <a:cs typeface="Calibri"/>
              </a:rPr>
              <a:t>odpowiada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dzisiejszemu</a:t>
            </a:r>
            <a:r>
              <a:rPr lang="en-US" sz="1800" dirty="0">
                <a:cs typeface="Calibri"/>
              </a:rPr>
              <a:t> „pan”)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cs typeface="Calibri"/>
              </a:rPr>
              <a:t>inszy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inni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cs typeface="Calibri"/>
              </a:rPr>
              <a:t>mię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mnie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cs typeface="Calibri"/>
              </a:rPr>
              <a:t>azali</a:t>
            </a:r>
            <a:r>
              <a:rPr lang="en-US" sz="1800" dirty="0">
                <a:cs typeface="Calibri"/>
              </a:rPr>
              <a:t> – </a:t>
            </a:r>
            <a:r>
              <a:rPr lang="en-US" sz="1800" dirty="0" err="1">
                <a:cs typeface="Calibri"/>
              </a:rPr>
              <a:t>podobno</a:t>
            </a:r>
            <a:r>
              <a:rPr lang="en-US" sz="1800" dirty="0">
                <a:cs typeface="Calibri"/>
              </a:rPr>
              <a:t>, </a:t>
            </a:r>
            <a:r>
              <a:rPr lang="en-US" sz="1800" dirty="0" err="1">
                <a:cs typeface="Calibri"/>
              </a:rPr>
              <a:t>może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lub</a:t>
            </a:r>
            <a:r>
              <a:rPr lang="en-US" sz="1800" dirty="0">
                <a:cs typeface="Calibri"/>
              </a:rPr>
              <a:t> (</a:t>
            </a:r>
            <a:r>
              <a:rPr lang="en-US" sz="1800" dirty="0" err="1">
                <a:cs typeface="Calibri"/>
              </a:rPr>
              <a:t>drugie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znaczenie</a:t>
            </a:r>
            <a:r>
              <a:rPr lang="en-US" sz="1800" dirty="0">
                <a:cs typeface="Calibri"/>
              </a:rPr>
              <a:t>) </a:t>
            </a:r>
            <a:r>
              <a:rPr lang="en-US" sz="1800" dirty="0" err="1">
                <a:cs typeface="Calibri"/>
              </a:rPr>
              <a:t>czy</a:t>
            </a:r>
            <a:r>
              <a:rPr lang="en-US" sz="1800" dirty="0">
                <a:cs typeface="Calibri"/>
              </a:rPr>
              <a:t>, np. „</a:t>
            </a:r>
            <a:r>
              <a:rPr lang="en-US" sz="1800" dirty="0" err="1">
                <a:cs typeface="Calibri"/>
              </a:rPr>
              <a:t>azali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ona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poszła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dobrą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drogą</a:t>
            </a:r>
            <a:r>
              <a:rPr lang="en-US" sz="1800" dirty="0">
                <a:cs typeface="Calibri"/>
              </a:rPr>
              <a:t>?”</a:t>
            </a:r>
          </a:p>
          <a:p>
            <a:r>
              <a:rPr lang="en-US" sz="1800" i="1" err="1">
                <a:ea typeface="+mn-lt"/>
                <a:cs typeface="+mn-lt"/>
              </a:rPr>
              <a:t>tedy</a:t>
            </a:r>
            <a:r>
              <a:rPr lang="en-US" sz="1800" dirty="0">
                <a:ea typeface="+mn-lt"/>
                <a:cs typeface="+mn-lt"/>
              </a:rPr>
              <a:t> – </a:t>
            </a:r>
            <a:r>
              <a:rPr lang="en-US" sz="1800" err="1">
                <a:ea typeface="+mn-lt"/>
                <a:cs typeface="+mn-lt"/>
              </a:rPr>
              <a:t>spójnik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przyłączający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zdanie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które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przedstawia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informację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wynikającą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zdania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poprzedzającego</a:t>
            </a:r>
            <a:r>
              <a:rPr lang="en-US" sz="1800" dirty="0">
                <a:ea typeface="+mn-lt"/>
                <a:cs typeface="+mn-lt"/>
              </a:rPr>
              <a:t>;  </a:t>
            </a:r>
            <a:endParaRPr lang="en-US" sz="1800" dirty="0">
              <a:cs typeface="Calibri"/>
            </a:endParaRPr>
          </a:p>
          <a:p>
            <a:r>
              <a:rPr lang="en-US" sz="1800" i="1" err="1">
                <a:ea typeface="+mn-lt"/>
                <a:cs typeface="+mn-lt"/>
              </a:rPr>
              <a:t>onegdaj</a:t>
            </a:r>
            <a:r>
              <a:rPr lang="en-US" sz="1800" dirty="0">
                <a:ea typeface="+mn-lt"/>
                <a:cs typeface="+mn-lt"/>
              </a:rPr>
              <a:t> – </a:t>
            </a:r>
            <a:r>
              <a:rPr lang="en-US" sz="1800" err="1">
                <a:ea typeface="+mn-lt"/>
                <a:cs typeface="+mn-lt"/>
              </a:rPr>
              <a:t>wczoraj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dawniej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kiedyś</a:t>
            </a:r>
            <a:r>
              <a:rPr lang="en-US" sz="1800" dirty="0">
                <a:ea typeface="+mn-lt"/>
                <a:cs typeface="+mn-lt"/>
              </a:rPr>
              <a:t>;</a:t>
            </a:r>
            <a:endParaRPr lang="en-US" sz="1800" dirty="0">
              <a:cs typeface="Calibri"/>
            </a:endParaRPr>
          </a:p>
          <a:p>
            <a:r>
              <a:rPr lang="en-US" sz="1800" i="1" err="1">
                <a:ea typeface="+mn-lt"/>
                <a:cs typeface="+mn-lt"/>
              </a:rPr>
              <a:t>krom</a:t>
            </a:r>
            <a:r>
              <a:rPr lang="en-US" sz="1800" dirty="0">
                <a:ea typeface="+mn-lt"/>
                <a:cs typeface="+mn-lt"/>
              </a:rPr>
              <a:t> – z </a:t>
            </a:r>
            <a:r>
              <a:rPr lang="en-US" sz="1800" err="1">
                <a:ea typeface="+mn-lt"/>
                <a:cs typeface="+mn-lt"/>
              </a:rPr>
              <a:t>wyjątkiem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oprócz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wbrew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czemuś</a:t>
            </a:r>
            <a:r>
              <a:rPr lang="en-US" sz="1800" dirty="0">
                <a:ea typeface="+mn-lt"/>
                <a:cs typeface="+mn-lt"/>
              </a:rPr>
              <a:t>, bez </a:t>
            </a:r>
            <a:r>
              <a:rPr lang="en-US" sz="1800" err="1">
                <a:ea typeface="+mn-lt"/>
                <a:cs typeface="+mn-lt"/>
              </a:rPr>
              <a:t>czegoś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48307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48D591-5978-4A5A-89B4-F2CED1537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" b="982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1A40A-1072-4743-B424-C3F867C1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cs typeface="Calibri Light"/>
              </a:rPr>
              <a:t>Neologizmy</a:t>
            </a:r>
            <a:endParaRPr lang="en-US" sz="4000" b="1" dirty="0" err="1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138D-BFF0-40AA-A043-F6AF3B2F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441" y="2288722"/>
            <a:ext cx="2311595" cy="32703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000" dirty="0" err="1">
                <a:cs typeface="Calibri" panose="020F0502020204030204"/>
              </a:rPr>
              <a:t>ludożercy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supergwiazda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betoniarka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jadłodajnia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odrzutowiec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przeglądarka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wylęgarnia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korek</a:t>
            </a:r>
            <a:br>
              <a:rPr lang="en-US" sz="2000" dirty="0">
                <a:cs typeface="Calibri" panose="020F0502020204030204"/>
              </a:rPr>
            </a:br>
            <a:r>
              <a:rPr lang="en-US" sz="2000" dirty="0" err="1">
                <a:cs typeface="Calibri" panose="020F0502020204030204"/>
              </a:rPr>
              <a:t>rekin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finansowy</a:t>
            </a:r>
            <a:br>
              <a:rPr lang="en-US" sz="2000" dirty="0">
                <a:cs typeface="Calibri" panose="020F0502020204030204"/>
              </a:rPr>
            </a:br>
            <a:endParaRPr lang="en-US" sz="2000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48C3C-2F91-4616-AF45-06DEA6E93CC2}"/>
              </a:ext>
            </a:extLst>
          </p:cNvPr>
          <p:cNvSpPr txBox="1"/>
          <p:nvPr/>
        </p:nvSpPr>
        <p:spPr>
          <a:xfrm>
            <a:off x="4256315" y="2416628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internet</a:t>
            </a:r>
          </a:p>
          <a:p>
            <a:pPr algn="ctr"/>
            <a:r>
              <a:rPr lang="en-US" sz="2000" dirty="0" err="1">
                <a:cs typeface="Calibri"/>
              </a:rPr>
              <a:t>mikrofalówka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spray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burza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mózgów</a:t>
            </a:r>
            <a:br>
              <a:rPr lang="en-US" sz="2000" dirty="0"/>
            </a:br>
            <a:r>
              <a:rPr lang="en-US" sz="2000" dirty="0" err="1">
                <a:cs typeface="Calibri"/>
              </a:rPr>
              <a:t>kalkulator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wykuć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blachę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laser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ogólniak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wieżowiec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30150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580FD1F-B2FF-4270-A230-BD4E658A9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038" b="9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E6164-E180-4975-A59B-DFEC0C81381A}"/>
              </a:ext>
            </a:extLst>
          </p:cNvPr>
          <p:cNvSpPr txBox="1"/>
          <p:nvPr/>
        </p:nvSpPr>
        <p:spPr>
          <a:xfrm>
            <a:off x="1677159" y="3484009"/>
            <a:ext cx="2971800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Dziękujemy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2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uwagę</a:t>
            </a:r>
            <a:endParaRPr lang="en-US" sz="20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2000" dirty="0"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Maja </a:t>
            </a:r>
            <a:r>
              <a:rPr lang="en-US" sz="2000" dirty="0" err="1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Tartanus</a:t>
            </a:r>
            <a:br>
              <a:rPr lang="en-US" sz="2000" dirty="0">
                <a:latin typeface="+mj-lt"/>
                <a:ea typeface="+mj-ea"/>
                <a:cs typeface="Calibri Light"/>
              </a:rPr>
            </a:b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Wiktoria Krawczyk </a:t>
            </a:r>
            <a:br>
              <a:rPr lang="en-US" sz="2000" dirty="0">
                <a:latin typeface="+mj-lt"/>
                <a:ea typeface="+mj-ea"/>
                <a:cs typeface="Calibri Light"/>
              </a:rPr>
            </a:br>
            <a:endParaRPr lang="en-US" sz="28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D738-00BC-4DA2-B5B6-DFB563C4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596" y="771230"/>
            <a:ext cx="10781413" cy="3580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>
              <a:solidFill>
                <a:srgbClr val="FFFFFF"/>
              </a:solidFill>
            </a:endParaRPr>
          </a:p>
          <a:p>
            <a:pPr marL="0"/>
            <a:endParaRPr lang="en-US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9600" b="1" err="1">
                <a:solidFill>
                  <a:srgbClr val="FFFFFF"/>
                </a:solidFill>
                <a:cs typeface="Calibri" panose="020F0502020204030204"/>
              </a:rPr>
              <a:t>Koniec</a:t>
            </a:r>
            <a:endParaRPr lang="en-US" sz="9600" b="1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15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Motyw pakietu Office</vt:lpstr>
      <vt:lpstr>JĘZYK POLSKI</vt:lpstr>
      <vt:lpstr>Łamańce językowe</vt:lpstr>
      <vt:lpstr>Najczęściej popełniane błędy</vt:lpstr>
      <vt:lpstr>Wyjątki</vt:lpstr>
      <vt:lpstr>Archaizmy </vt:lpstr>
      <vt:lpstr>Neologizmy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969</cp:revision>
  <dcterms:created xsi:type="dcterms:W3CDTF">2022-02-05T15:32:10Z</dcterms:created>
  <dcterms:modified xsi:type="dcterms:W3CDTF">2022-02-05T17:01:00Z</dcterms:modified>
</cp:coreProperties>
</file>